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0"/>
  </p:notesMasterIdLst>
  <p:sldIdLst>
    <p:sldId id="451" r:id="rId2"/>
    <p:sldId id="408" r:id="rId3"/>
    <p:sldId id="450" r:id="rId4"/>
    <p:sldId id="495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480" r:id="rId34"/>
    <p:sldId id="481" r:id="rId35"/>
    <p:sldId id="482" r:id="rId36"/>
    <p:sldId id="483" r:id="rId37"/>
    <p:sldId id="484" r:id="rId38"/>
    <p:sldId id="498" r:id="rId39"/>
    <p:sldId id="485" r:id="rId40"/>
    <p:sldId id="486" r:id="rId41"/>
    <p:sldId id="487" r:id="rId42"/>
    <p:sldId id="488" r:id="rId43"/>
    <p:sldId id="497" r:id="rId44"/>
    <p:sldId id="489" r:id="rId45"/>
    <p:sldId id="490" r:id="rId46"/>
    <p:sldId id="491" r:id="rId47"/>
    <p:sldId id="492" r:id="rId48"/>
    <p:sldId id="493" r:id="rId49"/>
    <p:sldId id="494" r:id="rId50"/>
    <p:sldId id="436" r:id="rId51"/>
    <p:sldId id="437" r:id="rId52"/>
    <p:sldId id="438" r:id="rId53"/>
    <p:sldId id="439" r:id="rId54"/>
    <p:sldId id="440" r:id="rId55"/>
    <p:sldId id="449" r:id="rId56"/>
    <p:sldId id="442" r:id="rId57"/>
    <p:sldId id="443" r:id="rId58"/>
    <p:sldId id="444" r:id="rId59"/>
    <p:sldId id="445" r:id="rId60"/>
    <p:sldId id="446" r:id="rId61"/>
    <p:sldId id="448" r:id="rId62"/>
    <p:sldId id="342" r:id="rId63"/>
    <p:sldId id="269" r:id="rId64"/>
    <p:sldId id="270" r:id="rId65"/>
    <p:sldId id="271" r:id="rId66"/>
    <p:sldId id="272" r:id="rId67"/>
    <p:sldId id="273" r:id="rId68"/>
    <p:sldId id="274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8" autoAdjust="0"/>
    <p:restoredTop sz="94660"/>
  </p:normalViewPr>
  <p:slideViewPr>
    <p:cSldViewPr>
      <p:cViewPr varScale="1">
        <p:scale>
          <a:sx n="59" d="100"/>
          <a:sy n="59" d="100"/>
        </p:scale>
        <p:origin x="-56" y="-1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2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9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582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19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95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3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NdpI_MBr62pXJM&amp;tbnid=a0OZQT3mcE--qM:&amp;ved=0CAUQjRw&amp;url=http://www.thatericalper.com/2012/01/28/pursuing-iphone-thief-officer-knew-right-buttons-to-push/&amp;ei=NYF8UujpIcecrgHHr4DoDQ&amp;psig=AFQjCNHrMdQjhTwpnn-BvlISxL78-af4qg&amp;ust=138397758374555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Fya3YyHZGFCYzM&amp;tbnid=wdOxPoR9pypSuM:&amp;ved=0CAUQjRw&amp;url=http://sacredoutfitter.blogspot.com/2013/01/the-decay-of-absolute-truth.html&amp;ei=q_Z7UrImkemRB4b3gegH&amp;psig=AFQjCNF24DT_mGZNqZ5o7xoIY2sgZ4nVLw&amp;ust=138394209974288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otFTvMgTyS7xUM&amp;tbnid=GtJijbKnJsDtOM:&amp;ved=0CAUQjRw&amp;url=http://www.pardaphash.com/news/russian-cop-refuses-15mn-bribe-govt-to-felicitate/709513.html&amp;ei=h_d7UteJDo22kQePw4CYAw&amp;psig=AFQjCNEdHw2GQtellB4VhElnBGGA_Lx5hQ&amp;ust=138394240600110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IFeQyC4H0LBPKM&amp;tbnid=g1qkDlytDcx3NM:&amp;ved=0CAUQjRw&amp;url=http://gnds125blogassignment.wordpress.com/2013/04/06/justice-is-blind/&amp;ei=NPx7UsXDJMG-kQf5v4D4BA&amp;psig=AFQjCNEjreYw3WDyavEZzlt-p6CGnUDg6Q&amp;ust=1383943474868426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i-9dCdiDBRAKdM&amp;tbnid=YAGQXmEf4YdxxM:&amp;ved=0CAUQjRw&amp;url=http://www.dreamstime.com/stock-images-equal-partnership-image26071574&amp;ei=zP17UsruDon4kQe_jIHgBQ&amp;psig=AFQjCNEnau0_y0f-y_685TC6D5K3HvKpTw&amp;ust=138394398033608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jpeg"/><Relationship Id="rId4" Type="http://schemas.openxmlformats.org/officeDocument/2006/relationships/hyperlink" Target="https://www.google.com/url?sa=i&amp;rct=j&amp;q=&amp;esrc=s&amp;frm=1&amp;source=images&amp;cd=&amp;cad=rja&amp;docid=Hu0ikk4W47SQ3M&amp;tbnid=5jJYoViEGAf_EM:&amp;ved=0CAUQjRw&amp;url=https://eagnews.org/judge-rules-that-l-a-teacher-evaluation-scores-should-be-accessible-to-public/&amp;ei=L_97UpzpB4TXkQfkq4GoCg&amp;psig=AFQjCNEIwzxdJ_N50ypRPDuaH1rlcryO6A&amp;ust=138394434832117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bdT4YfMTOzxcmM&amp;tbnid=_dXXa-frtZx5yM:&amp;ved=0CAUQjRw&amp;url=http://redemptionbc.com/?page_id%3D34&amp;ei=JwF8UuD8MI3rkQevqoG4DA&amp;psig=AFQjCNHZExlBBGyGVKGB5sKBSfl79eyOQg&amp;ust=1383944801994779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7.jpeg"/><Relationship Id="rId4" Type="http://schemas.openxmlformats.org/officeDocument/2006/relationships/hyperlink" Target="http://www.google.com/url?sa=i&amp;rct=j&amp;q=&amp;esrc=s&amp;frm=1&amp;source=images&amp;cd=&amp;cad=rja&amp;docid=_xqt-5tNCYfBKM&amp;tbnid=yEACTH-ScwPHnM:&amp;ved=0CAUQjRw&amp;url=http://9gag.com/gag/awrAyZR&amp;ei=EQR8UoHGE9TRkQfF4oCYAw&amp;psig=AFQjCNHxb7cCHwfRGUiDq6BQnMdv0aPyuw&amp;ust=138394547155746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p8cGrzrMteUvQM&amp;tbnid=jvU1V7XV7HrjDM:&amp;ved=0CAUQjRw&amp;url=http://www.deviantart.com/morelikethis/artists/298424771?view_mode%3D2&amp;ei=Hg58Use0OKLbyQGA24DYAQ&amp;psig=AFQjCNG9H7e1nBB-mtJR-ieHMdKjTSHo_w&amp;ust=138394812776629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kbrazos.org" TargetMode="External"/><Relationship Id="rId5" Type="http://schemas.openxmlformats.org/officeDocument/2006/relationships/hyperlink" Target="http://campaignkerusso.org/?p=10909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28GFeJOQBOXIzM&amp;tbnid=D7skNid7gSiM3M:&amp;ved=0CAUQjRw&amp;url=http://theheavensdeclare.net/?p%3D16511&amp;ei=cxF8Us-ONOP0yQHXxIGIDw&amp;psig=AFQjCNFERmEK5ftImgRpzFEnwTRcUjAeEg&amp;ust=1383949026790689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4UAw1YSHaQQ9FM&amp;tbnid=29dnAYFLz_rzZM:&amp;ved=0CAUQjRw&amp;url=http://www.youtube.com/watch?v%3D64xd3wiie-8&amp;ei=7hl8UtrtC4vlyAGmmoCYBg&amp;psig=AFQjCNFClxpi_QLRVrsfBPqFPGLhAjQFuA&amp;ust=1383951209377492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7jhuopeOAhEUBM&amp;tbnid=H67TFKB7TyUi5M:&amp;ved=0CAUQjRw&amp;url=http://www.robertrecchio.com/White_Throne.htm&amp;ei=j058Urr5D5TpqAHFp4CoDA&amp;psig=AFQjCNHLPtktoHD_w02di_v-TLgdEt8jdg&amp;ust=138396466622265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Z2dlMFv1SDYQlM&amp;tbnid=vHcb9q8RpgivmM:&amp;ved=0CAUQjRw&amp;url=http://www.testimoniesofheavenandhell.com/Christian-Wallpapers/2013/03/30/king-jesus-holy-throne-heaven-picture-hd-wallpaper/&amp;ei=ylZ8UrzGCMf8qwGFtYDICA&amp;psig=AFQjCNGWwTexyUMz8gprBr6wOE-I3KuIUw&amp;ust=138396648472449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VGnPcB9xMIu14M&amp;tbnid=okGcw8jb3AgrUM:&amp;ved=0CAUQjRw&amp;url=http://recintonerd.blogspot.com/2010_12_01_archive.html&amp;ei=EVt8UtzSPIzuqQG6k4Ao&amp;psig=AFQjCNFX9CTiKCUE8JXeDubiJQr04XKCMg&amp;ust=1383967873927710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ynoWKFS3g3QKkM&amp;tbnid=Jv2ji8dbVvcV2M:&amp;ved=0CAgQjRwwAA&amp;url=http://treenewt.wordpress.com/2010/10/13/idle-words/&amp;ei=jV18UoUli6qpAbjTgZAL&amp;psig=AFQjCNHF7QwcL7XLvlHc3KWPYnkDwfg-WQ&amp;ust=1383968525071915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lthRegGsNa7yoM&amp;tbnid=Z7GHwBnHuF9A6M:&amp;ved=0CAUQjRw&amp;url=http://www.njemploymentlawfirmblog.com/2012/01/new-jersey-passes-trade-secret.html&amp;ei=JWB8UvS6I8TIqAGszIHABA&amp;psig=AFQjCNEMBynW38-s2Ygl0lQ-hL83CnDo6g&amp;ust=138396907015344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mQUihwlZ0bVibM&amp;tbnid=8YhZTcqjhLnn3M:&amp;ved=0CAUQjRw&amp;url=http://www.fuyinchina.com/n2207c186p20.aspx&amp;ei=YmF8UvC6Ac7_qAGV1oCwCg&amp;psig=AFQjCNERH4DXBtfJz68z1tUJdJbQCKut2A&amp;ust=1383969476076652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Ku2TmtjKSc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DjYisJqP6XdefM&amp;tbnid=4DVSPZi7RvhtSM:&amp;ved=0CAUQjRw&amp;url=http://blog.livingforgod.net/2010/10/26/spiritual-struggles-spiritual-pride.aspx&amp;ei=IWZ8UsvyEoaAqgGgr4HABQ&amp;psig=AFQjCNGjMKbxiOP4GHZydjU9DJg4Ig3jFQ&amp;ust=138397071749917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mG29ELCEWlrOoM&amp;tbnid=KpDvZSg5cm6eoM:&amp;ved=0CAUQjRw&amp;url=http://www.tjsl.edu/the-jeffersonian&amp;ei=AWp8UoG1MsmdrQG2hYCYCw&amp;psig=AFQjCNEPtjqvpLQEcSFsnuTfYLTI2g1obg&amp;ust=138397165934773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ORBffOwpbizlaM&amp;tbnid=YpFlpvSIedWLaM:&amp;ved=0CAUQjRw&amp;url=http://tlabc.wordpress.com/&amp;ei=eIZ9UufCNo6OkAe1j4HYAg&amp;bvm=bv.56146854,d.eW0&amp;psig=AFQjCNGymGZP7v70guz_Jui8F1pyr2DvRA&amp;ust=1384044512334692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rpoa4amjGaYFfM&amp;tbnid=V8ZGgpQ2IP-kjM:&amp;ved=0CAUQjRw&amp;url=http://www.vb.nqlob.com/t10456.html&amp;ei=RW18Uqz-M8atqwHpn4HYDg&amp;psig=AFQjCNHGkKs9Bfq1c4ynnAyvA6Rgf-F82Q&amp;ust=1383972545473410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8.wdp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OsoIv43juAMGlM&amp;tbnid=F-O-Q22n3_ca8M:&amp;ved=0CAUQjRw&amp;url=http://fineartamerica.com/featured/book-of-life-yulia-litvinova.html&amp;ei=5m58Up6QJ4a8qwGT9IGgBQ&amp;psig=AFQjCNGckSGK_Pr9aeWfsPnWz-qDuqPLcA&amp;ust=1383972963772319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IN4905QdUwjbGM&amp;tbnid=aN-WKvZE-LnxCM:&amp;ved=0CAUQjRw&amp;url=http://commons.wikimedia.org/wiki/File:Eternal_clock.jpg&amp;ei=eHJ8UvfDFozhqAGbkICwAQ&amp;psig=AFQjCNEX2usddw-L8oKaGiIFo05XkFKRxw&amp;ust=1383973602344207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0.wdp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39.jpeg"/><Relationship Id="rId4" Type="http://schemas.microsoft.com/office/2007/relationships/hdphoto" Target="../media/hdphoto3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SAnE1rZ0QXd63M&amp;tbnid=tYD7UPYPus0DEM:&amp;ved=0CAUQjRw&amp;url=http://the-end-time.blogspot.com/2010_08_01_archive.html&amp;ei=rnV8UtnzI8f2rAG49YCQDQ&amp;psig=AFQjCNH_3cZx_QA-KJubw5fZzm4d9c4x_A&amp;ust=1383974506815881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3.wdp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NdpI_MBr62pXJM&amp;tbnid=a0OZQT3mcE--qM:&amp;ved=0CAUQjRw&amp;url=http://www.thatericalper.com/2012/01/28/pursuing-iphone-thief-officer-knew-right-buttons-to-push/&amp;ei=NYF8UujpIcecrgHHr4DoDQ&amp;psig=AFQjCNHrMdQjhTwpnn-BvlISxL78-af4qg&amp;ust=138397758374555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3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3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4A3scjKxb01QgM&amp;tbnid=alGAmImfSZcrwM:&amp;ved=0CAUQjRw&amp;url=http://guilemo.deviantart.com/art/Remorse-108080315&amp;ei=gnd8Ut38CcG-rgGQqYHwCw&amp;psig=AFQjCNEs6MqKO9h6uQVE60sGikeJ3_Y9xw&amp;ust=1383975113996331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6.wdp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N-NOf_9wT1TIuM&amp;tbnid=Q838PWfKsUlocM:&amp;ved=0CAUQjRw&amp;url=http://www.123rf.com/photo_3130724_business-concepts-court-plea.html&amp;ei=d5h-UsDDMMfnsASTrIHQBQ&amp;bvm=bv.56146854,d.cWc&amp;psig=AFQjCNGTNYxgt3lHL1L2l3yVmkhlM6Z7pA&amp;ust=1384114677481741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7.wdp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qw87XoOro8exPM&amp;tbnid=fd2FfNimA1kiXM:&amp;ved=0CAUQjRw&amp;url=http://thecrackeddoor.com/Main/?category_name%3Di-curse-death&amp;ei=hXh8UsyrH4bjqgGXt4CICQ&amp;psig=AFQjCNGkUAL8jkgs1AdEigCWMiGwLNTdCA&amp;ust=1383975405413226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8.wdp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AYF0QvQtNLC0XM&amp;tbnid=Ng9fbZ-cqH1fgM:&amp;ved=0CAUQjRw&amp;url=http://www.testimoniesofheavenandhell.com/Bible-Verses/2013/05/02/bible-verse-john-3-16-cross-scripture-christian-hd-wallpaper/&amp;ei=y3t8UsrEE83rrAGV1YHACw&amp;psig=AFQjCNFEPey95kslaEWbzJ5h_LPcGf9xqA&amp;ust=1383976114169322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9.wdp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KD9RGV-vvtiZUM&amp;tbnid=yrXujeZ8w4sAzM:&amp;ved=0CAUQjRw&amp;url=http://wallpaper.365greetings.com/religious/christian/jesus/lord_jesus_30r.jpg.html&amp;ei=uH18UueOMcH5qwGo2YFY&amp;psig=AFQjCNG51qqjlFA0BcJU65SHBBTaGWFEiA&amp;ust=1383976592679725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40.wdp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YP92DHYK7HmNgM&amp;tbnid=HpabPr9MqS-SyM:&amp;ved=0CAUQjRw&amp;url=http://www.turnbacktogod.com/jesus-christ-picture-set-31/&amp;ei=MtZ9UvOcD8rLkQeexYDIBA&amp;psig=AFQjCNE7SwOfeaXbcGG4k_UNJTfiiu831Q&amp;ust=1384064912270006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41.wdp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LSOkgkUTc86-fM&amp;tbnid=ntv-gk59fURSYM:&amp;ved=0CAUQjRw&amp;url=http://iamanoffering.com/blog/confessing-greatness-of-god/&amp;ei=Kn98UuywEs_dqQGAr4CICw&amp;psig=AFQjCNFQy9o-7SkFf_K8Gx6CaptLsRGW9A&amp;ust=138397708039456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42.wdp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5u9q69c9P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hyperlink" Target="http://www.google.com/url?sa=i&amp;rct=j&amp;q=&amp;esrc=s&amp;frm=1&amp;source=images&amp;cd=&amp;cad=rja&amp;docid=yisr0hm3sI1JwM&amp;tbnid=caeariu_oOdhUM:&amp;ved=0CAUQjRw&amp;url=http://dejeka.wz.cz/hebrews-9&amp;ei=cOx7UomJGIPZkQfe2IH4BQ&amp;psig=AFQjCNF87vqn006WxG_pNF98cL9buSTy8Q&amp;ust=1383939514257587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3.wdp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7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8.wdp"/><Relationship Id="rId5" Type="http://schemas.openxmlformats.org/officeDocument/2006/relationships/image" Target="../media/image58.jpeg"/><Relationship Id="rId4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6c263yXrrR3a5M&amp;tbnid=-sbe2V5uLE1XPM:&amp;ved=0CAUQjRw&amp;url=http://www.lavenir.net/article/detail.aspx?articleid%3DDMF20130729_022&amp;ei=p-57UunXHcK2kAfPyIHwDA&amp;psig=AFQjCNEwtvJG4Xzo-88wszaWKkcpHZASrw&amp;ust=1383940103129292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kbrazos.org" TargetMode="External"/><Relationship Id="rId5" Type="http://schemas.openxmlformats.org/officeDocument/2006/relationships/hyperlink" Target="http://campaignkerusso.org/?p=10909" TargetMode="External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mailto:info@aggielandfaith.org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aggielandfaith.org/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mailto:info@ckbrazos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?p=10909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WvdCLNckdRa76M&amp;tbnid=GZGeQCaIsxYTTM:&amp;ved=0CAUQjRw&amp;url=http://wallpaper4god.com/en/background_matthew-1030/&amp;ei=qe17UpOFJNHqkAe0vIHgDA&amp;psig=AFQjCNFwD0ugDAdy1vtemIdZXuHUsVccug&amp;ust=138393984549578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thatericalper.com/wp-content/uploads/2012/01/law-and-order-logo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5"/>
          <a:stretch/>
        </p:blipFill>
        <p:spPr bwMode="auto">
          <a:xfrm>
            <a:off x="0" y="193962"/>
            <a:ext cx="9148619" cy="55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619" y="4249554"/>
            <a:ext cx="9148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Adobe Garamond Pro Bold" pitchFamily="18" charset="0"/>
              </a:rPr>
              <a:t>Heavenly Intent</a:t>
            </a:r>
            <a:endParaRPr lang="en-US" sz="8000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22119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2.bp.blogspot.com/-Eb-_eEHf5a0/UQgEoxrpJ2I/AAAAAAAAEw8/bKX0jb9fDW0/s1600/truth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colorTemperature colorTemp="7416"/>
                    </a14:imgEffect>
                    <a14:imgEffect>
                      <a14:saturation sat="198000"/>
                    </a14:imgEffect>
                    <a14:imgEffect>
                      <a14:brightnessContrast bright="-1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9143999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" y="5029200"/>
            <a:ext cx="9138138" cy="1828800"/>
          </a:xfrm>
          <a:prstGeom prst="rect">
            <a:avLst/>
          </a:prstGeom>
          <a:solidFill>
            <a:srgbClr val="180800">
              <a:alpha val="62745"/>
            </a:srgbClr>
          </a:solidFill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800" b="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Does not lie </a:t>
            </a: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sz="900" b="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/>
            </a:r>
            <a:br>
              <a:rPr lang="en-US" sz="900" b="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r>
              <a:rPr lang="en-US" sz="4800" b="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“God, who cannot  lie…”  </a:t>
            </a:r>
            <a:r>
              <a:rPr lang="en-US" sz="2000" b="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Titus 1:2</a:t>
            </a:r>
            <a:endParaRPr lang="en-US" sz="2000" b="0" kern="0" dirty="0" smtClean="0"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36006" y="-1"/>
            <a:ext cx="9180006" cy="12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Franklin Gothic Medium" pitchFamily="34" charset="0"/>
                <a:cs typeface="FrankRuehl" pitchFamily="34" charset="-79"/>
              </a:rPr>
              <a:t>The Judge</a:t>
            </a:r>
            <a:endParaRPr lang="en-US" sz="7200" kern="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2444002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pardaphash.com/uploads/images/660/NoBribe-Pardaphash-7788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074"/>
                    </a14:imgEffect>
                    <a14:imgEffect>
                      <a14:saturation sat="132000"/>
                    </a14:imgEffect>
                    <a14:imgEffect>
                      <a14:brightnessContrast bright="-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0" y="-1"/>
            <a:ext cx="6477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Franklin Gothic Medium" pitchFamily="34" charset="0"/>
                <a:cs typeface="FrankRuehl" pitchFamily="34" charset="-79"/>
              </a:rPr>
              <a:t>The Judge</a:t>
            </a:r>
            <a:endParaRPr lang="en-US" sz="7200" kern="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371600" y="5181600"/>
            <a:ext cx="7791226" cy="113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00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Cannot be bribed</a:t>
            </a:r>
          </a:p>
        </p:txBody>
      </p:sp>
    </p:spTree>
    <p:extLst>
      <p:ext uri="{BB962C8B-B14F-4D97-AF65-F5344CB8AC3E}">
        <p14:creationId xmlns:p14="http://schemas.microsoft.com/office/powerpoint/2010/main" val="1876671540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gnds125blogassignment.files.wordpress.com/2013/04/lady-liberty-scales-of-justic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660"/>
                    </a14:imgEffect>
                    <a14:imgEffect>
                      <a14:saturation sat="111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21310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25400" y="0"/>
            <a:ext cx="2641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effectLst>
                  <a:glow rad="127000">
                    <a:srgbClr val="180800"/>
                  </a:glow>
                </a:effectLst>
                <a:latin typeface="Franklin Gothic Medium" pitchFamily="34" charset="0"/>
                <a:cs typeface="FrankRuehl" pitchFamily="34" charset="-79"/>
              </a:rPr>
              <a:t>The Judge</a:t>
            </a:r>
            <a:endParaRPr lang="en-US" sz="7200" kern="0" dirty="0">
              <a:solidFill>
                <a:schemeClr val="tx1"/>
              </a:solidFill>
              <a:effectLst>
                <a:glow rad="127000">
                  <a:srgbClr val="180800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19800" y="1752600"/>
            <a:ext cx="3218706" cy="510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000" kern="0" dirty="0" smtClean="0">
                <a:effectLst>
                  <a:glow rad="1270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Has no favorites</a:t>
            </a:r>
            <a:br>
              <a:rPr lang="en-US" sz="4000" kern="0" dirty="0" smtClean="0">
                <a:effectLst>
                  <a:glow rad="1270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endParaRPr lang="en-US" sz="1500" kern="0" dirty="0">
              <a:effectLst>
                <a:glow rad="127000">
                  <a:srgbClr val="1808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000" kern="0" dirty="0" smtClean="0">
                <a:effectLst>
                  <a:glow rad="1270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“For there is no partiality with God”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2000" kern="0" dirty="0" smtClean="0">
                <a:effectLst>
                  <a:glow rad="1270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Rom. 2:11</a:t>
            </a:r>
          </a:p>
        </p:txBody>
      </p:sp>
    </p:spTree>
    <p:extLst>
      <p:ext uri="{BB962C8B-B14F-4D97-AF65-F5344CB8AC3E}">
        <p14:creationId xmlns:p14="http://schemas.microsoft.com/office/powerpoint/2010/main" val="2272193936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humbs.dreamstime.com/z/equal-partnership-2607157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8249"/>
                    </a14:imgEffect>
                    <a14:imgEffect>
                      <a14:saturation sat="216000"/>
                    </a14:imgEffect>
                    <a14:imgEffect>
                      <a14:brightnessContrast bright="14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25"/>
          <a:stretch/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-12700"/>
            <a:ext cx="42672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6600" kern="0" dirty="0" smtClean="0">
                <a:solidFill>
                  <a:schemeClr val="tx1"/>
                </a:solidFill>
                <a:effectLst>
                  <a:glow rad="127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The Judge</a:t>
            </a:r>
            <a:endParaRPr lang="en-US" sz="6600" kern="0" dirty="0">
              <a:solidFill>
                <a:schemeClr val="tx1"/>
              </a:solidFill>
              <a:effectLst>
                <a:glow rad="127000">
                  <a:srgbClr val="3A1300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628900" y="1600200"/>
            <a:ext cx="3924300" cy="5257800"/>
          </a:xfrm>
          <a:prstGeom prst="rect">
            <a:avLst/>
          </a:prstGeom>
          <a:solidFill>
            <a:srgbClr val="3A1300">
              <a:alpha val="52000"/>
            </a:srgb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457200"/>
          </a:effectLst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400" kern="0" dirty="0" smtClean="0">
                <a:effectLst>
                  <a:glow rad="127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Perfectly Fair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endParaRPr lang="en-US" sz="4000" dirty="0" smtClean="0">
              <a:latin typeface="Franklin Gothic Medium" panose="020B06030201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000" dirty="0" smtClean="0">
                <a:effectLst>
                  <a:glow rad="127000">
                    <a:srgbClr val="3A1300"/>
                  </a:glow>
                </a:effectLst>
                <a:latin typeface="Franklin Gothic Medium" panose="020B0603020102020204" pitchFamily="34" charset="0"/>
              </a:rPr>
              <a:t>“</a:t>
            </a:r>
            <a:r>
              <a:rPr lang="en-US" sz="4000" dirty="0">
                <a:effectLst>
                  <a:glow rad="127000">
                    <a:srgbClr val="3A1300"/>
                  </a:glow>
                </a:effectLst>
                <a:latin typeface="Franklin Gothic Medium" panose="020B0603020102020204" pitchFamily="34" charset="0"/>
              </a:rPr>
              <a:t>He is coming to say who is guilty or not on the earth. He will be right in what He decides…” </a:t>
            </a:r>
            <a:endParaRPr lang="en-US" sz="4000" dirty="0" smtClean="0">
              <a:effectLst>
                <a:glow rad="127000">
                  <a:srgbClr val="3A1300"/>
                </a:glow>
              </a:effectLst>
              <a:latin typeface="Franklin Gothic Medium" panose="020B06030201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2000" dirty="0" smtClean="0">
                <a:effectLst>
                  <a:glow rad="127000">
                    <a:srgbClr val="3A1300"/>
                  </a:glow>
                </a:effectLst>
                <a:latin typeface="Franklin Gothic Medium" panose="020B0603020102020204" pitchFamily="34" charset="0"/>
              </a:rPr>
              <a:t>Psalm </a:t>
            </a:r>
            <a:r>
              <a:rPr lang="en-US" sz="2000" dirty="0">
                <a:effectLst>
                  <a:glow rad="127000">
                    <a:srgbClr val="3A1300"/>
                  </a:glow>
                </a:effectLst>
                <a:latin typeface="Franklin Gothic Medium" panose="020B0603020102020204" pitchFamily="34" charset="0"/>
              </a:rPr>
              <a:t>96:13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endParaRPr lang="en-US" sz="4000" kern="0" dirty="0" smtClean="0">
              <a:effectLst>
                <a:glow rad="127000">
                  <a:srgbClr val="3A1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3623021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eagnews.org/wp-content/uploads/2013/03/judge-gavel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9000"/>
                    </a14:imgEffect>
                    <a14:imgEffect>
                      <a14:colorTemperature colorTemp="8581"/>
                    </a14:imgEffect>
                    <a14:imgEffect>
                      <a14:saturation sat="135000"/>
                    </a14:imgEffect>
                    <a14:imgEffect>
                      <a14:brightnessContrast bright="17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5" r="-760"/>
          <a:stretch/>
        </p:blipFill>
        <p:spPr bwMode="auto">
          <a:xfrm>
            <a:off x="0" y="-12700"/>
            <a:ext cx="6931378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0" y="5867400"/>
            <a:ext cx="6705600" cy="100806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Holy and Wrathful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6324600" y="0"/>
            <a:ext cx="2819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800" kern="0" dirty="0" smtClean="0">
                <a:solidFill>
                  <a:schemeClr val="tx1"/>
                </a:solidFill>
                <a:effectLst>
                  <a:glow rad="152400">
                    <a:srgbClr val="180800"/>
                  </a:glow>
                </a:effectLst>
                <a:latin typeface="Franklin Gothic Medium" panose="020B0603020102020204" pitchFamily="34" charset="0"/>
                <a:cs typeface="FrankRuehl" pitchFamily="34" charset="-79"/>
              </a:rPr>
              <a:t>The Judge</a:t>
            </a:r>
          </a:p>
          <a:p>
            <a:pPr algn="l"/>
            <a:endParaRPr lang="en-US" sz="1000" dirty="0" smtClean="0">
              <a:latin typeface="Franklin Gothic Medium" panose="020B0603020102020204" pitchFamily="34" charset="0"/>
            </a:endParaRPr>
          </a:p>
          <a:p>
            <a:pPr algn="l"/>
            <a:r>
              <a:rPr lang="en-US" sz="3400" dirty="0" smtClean="0">
                <a:latin typeface="Franklin Gothic Medium" panose="020B0603020102020204" pitchFamily="34" charset="0"/>
              </a:rPr>
              <a:t>“Nothing </a:t>
            </a:r>
            <a:r>
              <a:rPr lang="en-US" sz="3400" dirty="0">
                <a:latin typeface="Franklin Gothic Medium" panose="020B0603020102020204" pitchFamily="34" charset="0"/>
              </a:rPr>
              <a:t>is more destructive of respect </a:t>
            </a:r>
            <a:r>
              <a:rPr lang="en-US" sz="3400" dirty="0" smtClean="0">
                <a:latin typeface="Franklin Gothic Medium" panose="020B0603020102020204" pitchFamily="34" charset="0"/>
              </a:rPr>
              <a:t> for </a:t>
            </a:r>
            <a:r>
              <a:rPr lang="en-US" sz="3400" dirty="0">
                <a:latin typeface="Franklin Gothic Medium" panose="020B0603020102020204" pitchFamily="34" charset="0"/>
              </a:rPr>
              <a:t>the government and the law of the land than passing laws which cannot be enforced</a:t>
            </a:r>
            <a:r>
              <a:rPr lang="en-US" sz="3400" dirty="0" smtClean="0">
                <a:latin typeface="Franklin Gothic Medium" panose="020B0603020102020204" pitchFamily="34" charset="0"/>
              </a:rPr>
              <a:t>.”</a:t>
            </a:r>
            <a:endParaRPr lang="en-US" sz="3400" dirty="0">
              <a:latin typeface="Franklin Gothic Medium" panose="020B0603020102020204" pitchFamily="34" charset="0"/>
            </a:endParaRPr>
          </a:p>
          <a:p>
            <a:endParaRPr lang="en-US" sz="2000" dirty="0" smtClean="0">
              <a:latin typeface="Franklin Gothic Medium" panose="020B0603020102020204" pitchFamily="34" charset="0"/>
            </a:endParaRPr>
          </a:p>
          <a:p>
            <a:r>
              <a:rPr lang="en-US" sz="2000" dirty="0" smtClean="0">
                <a:latin typeface="Franklin Gothic Medium" panose="020B0603020102020204" pitchFamily="34" charset="0"/>
              </a:rPr>
              <a:t>Albert Einstein </a:t>
            </a:r>
            <a:endParaRPr lang="en-US" sz="2000" kern="0" dirty="0">
              <a:solidFill>
                <a:schemeClr val="tx1"/>
              </a:solidFill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2452538"/>
      </p:ext>
    </p:extLst>
  </p:cSld>
  <p:clrMapOvr>
    <a:masterClrMapping/>
  </p:clrMapOvr>
  <p:transition advClick="0">
    <p:sndAc>
      <p:stSnd>
        <p:snd r:embed="rId3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erese\Desktop\33_Law and Order\PIX\Judge-wra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“I say to you, My friends, do not be afraid of those who kill the body and then can do no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more. I 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will </a:t>
            </a:r>
            <a:r>
              <a:rPr lang="en-US" sz="4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928" y="3657601"/>
            <a:ext cx="5552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ranklin Gothic Medium" panose="020B0603020102020204" pitchFamily="34" charset="0"/>
              </a:rPr>
              <a:t>tell </a:t>
            </a:r>
            <a:r>
              <a:rPr lang="en-US" sz="4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ranklin Gothic Medium" panose="020B0603020102020204" pitchFamily="34" charset="0"/>
              </a:rPr>
              <a:t>you the one to be afraid of. Be afraid of Him Who has power to put you into </a:t>
            </a:r>
            <a:r>
              <a:rPr lang="en-US" sz="4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ranklin Gothic Medium" panose="020B0603020102020204" pitchFamily="34" charset="0"/>
              </a:rPr>
              <a:t>hell… </a:t>
            </a:r>
            <a:r>
              <a:rPr lang="en-US" sz="2000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ranklin Gothic Medium" panose="020B0603020102020204" pitchFamily="34" charset="0"/>
              </a:rPr>
              <a:t>Lk</a:t>
            </a:r>
            <a:r>
              <a:rPr lang="en-US" sz="2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ranklin Gothic Medium" panose="020B0603020102020204" pitchFamily="34" charset="0"/>
              </a:rPr>
              <a:t>. 12:4,5</a:t>
            </a:r>
            <a:endParaRPr lang="en-US" sz="2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72756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redemptionbc.com/wp-content/uploads/2010/05/Gods-Wrath-on-Christ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9"/>
                    </a14:imgEffect>
                    <a14:imgEffect>
                      <a14:saturation sat="88000"/>
                    </a14:imgEffect>
                    <a14:imgEffect>
                      <a14:brightnessContrast bright="1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4" r="5799"/>
          <a:stretch/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0" y="0"/>
            <a:ext cx="3276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144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cs typeface="FrankRuehl" pitchFamily="34" charset="-79"/>
              </a:rPr>
              <a:t>“</a:t>
            </a:r>
            <a:r>
              <a:rPr lang="en-US" sz="3200" dirty="0">
                <a:latin typeface="Franklin Gothic Medium" panose="020B0603020102020204" pitchFamily="34" charset="0"/>
              </a:rPr>
              <a:t>We see the anger of God coming down from heaven against all the sins of </a:t>
            </a:r>
            <a:r>
              <a:rPr lang="en-US" sz="3200" dirty="0" smtClean="0">
                <a:latin typeface="Franklin Gothic Medium" panose="020B0603020102020204" pitchFamily="34" charset="0"/>
              </a:rPr>
              <a:t>men…” </a:t>
            </a:r>
          </a:p>
          <a:p>
            <a:pPr marL="91440" indent="0" algn="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Rom. 1:18</a:t>
            </a:r>
          </a:p>
          <a:p>
            <a:pPr marL="9144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900" kern="0" dirty="0">
              <a:latin typeface="Franklin Gothic Medium" pitchFamily="34" charset="0"/>
              <a:cs typeface="FrankRuehl" pitchFamily="34" charset="-79"/>
            </a:endParaRPr>
          </a:p>
          <a:p>
            <a:pPr marL="9144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God’s full wrath was released upon Jesus Christ at Calvary!  </a:t>
            </a:r>
          </a:p>
          <a:p>
            <a:pPr marL="9144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  <a:p>
            <a:pPr marL="9144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If we refuse this provision, we are choosing to bear our own penalty.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12093513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d24w6bsrhbeh9d.cloudfront.net/photo/awrAyZR_700b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0"/>
                    </a14:imgEffect>
                    <a14:imgEffect>
                      <a14:colorTemperature colorTemp="9173"/>
                    </a14:imgEffect>
                    <a14:imgEffect>
                      <a14:saturation sat="147000"/>
                    </a14:imgEffect>
                    <a14:imgEffect>
                      <a14:brightnessContrast bright="8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5"/>
          <a:stretch/>
        </p:blipFill>
        <p:spPr bwMode="auto">
          <a:xfrm>
            <a:off x="0" y="12701"/>
            <a:ext cx="749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5105400" y="0"/>
            <a:ext cx="4038600" cy="6870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5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“</a:t>
            </a:r>
            <a:r>
              <a:rPr lang="en-US" sz="3600" dirty="0"/>
              <a:t>You are storing up wrath for yourself because of your stubbornness and your heart that refuses to change. God’s just judgment will be revealed on the day of wrath.</a:t>
            </a:r>
            <a:r>
              <a:rPr lang="en-US" sz="35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”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kern="0" dirty="0" smtClean="0">
                <a:latin typeface="Franklin Gothic Medium" pitchFamily="34" charset="0"/>
                <a:cs typeface="FrankRuehl" pitchFamily="34" charset="-79"/>
              </a:rPr>
              <a:t>Rom</a:t>
            </a:r>
            <a:r>
              <a:rPr 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. 2:5-6</a:t>
            </a:r>
            <a:endParaRPr lang="en-US" sz="2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8160969"/>
      </p:ext>
    </p:extLst>
  </p:cSld>
  <p:clrMapOvr>
    <a:masterClrMapping/>
  </p:clrMapOvr>
  <p:transition advClick="0">
    <p:sndAc>
      <p:stSnd>
        <p:snd r:embed="rId3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mudpreacher.files.wordpress.com/2013/03/in-the-beginning-go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colorTemperature colorTemp="4500"/>
                    </a14:imgEffect>
                    <a14:imgEffect>
                      <a14:saturation sat="199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6"/>
            <a:ext cx="91567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-12700" y="5029200"/>
            <a:ext cx="9156700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540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“It is a terrifying thing to fall into the hands of the living God” </a:t>
            </a:r>
            <a:r>
              <a:rPr 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Heb. 10:31</a:t>
            </a:r>
          </a:p>
        </p:txBody>
      </p:sp>
    </p:spTree>
    <p:extLst>
      <p:ext uri="{BB962C8B-B14F-4D97-AF65-F5344CB8AC3E}">
        <p14:creationId xmlns:p14="http://schemas.microsoft.com/office/powerpoint/2010/main" val="1970091592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c08.deviantart.net/fs71/i/2012/156/3/a/god_is_love_by_wawaw1111-d52cuc6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72000"/>
                    </a14:imgEffect>
                    <a14:imgEffect>
                      <a14:brightnessContrast bright="-6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76" b="8507"/>
          <a:stretch/>
        </p:blipFill>
        <p:spPr bwMode="auto">
          <a:xfrm>
            <a:off x="-14096" y="-9525"/>
            <a:ext cx="6885633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12700" y="0"/>
            <a:ext cx="35687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Franklin Gothic Medium" pitchFamily="34" charset="0"/>
                <a:cs typeface="FrankRuehl" pitchFamily="34" charset="-79"/>
              </a:rPr>
              <a:t>The 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Franklin Gothic Medium" pitchFamily="34" charset="0"/>
                <a:cs typeface="FrankRuehl" pitchFamily="34" charset="-79"/>
              </a:rPr>
              <a:t>Judge</a:t>
            </a:r>
            <a:endParaRPr lang="en-US" sz="7200" kern="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886200" y="-9524"/>
            <a:ext cx="5334000" cy="6877050"/>
          </a:xfrm>
          <a:prstGeom prst="rect">
            <a:avLst/>
          </a:prstGeom>
          <a:noFill/>
          <a:ln>
            <a:noFill/>
          </a:ln>
          <a:effectLst>
            <a:glow rad="127000">
              <a:srgbClr val="1808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Full of Love and Compassion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endParaRPr lang="en-US" sz="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3400" dirty="0"/>
              <a:t>‘As I live,’ says the Lord God, ‘I am not pleased when sinful people die. But I am pleased when the sinful turn from their way and live. Turn! Turn from your sinful ways! Why will you </a:t>
            </a:r>
            <a:r>
              <a:rPr lang="en-US" sz="3400" dirty="0" smtClean="0"/>
              <a:t>die…”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2000" dirty="0" smtClean="0"/>
              <a:t>Ezekiel </a:t>
            </a:r>
            <a:r>
              <a:rPr lang="en-US" sz="2000" dirty="0"/>
              <a:t>33:11 </a:t>
            </a:r>
            <a:endParaRPr lang="en-US" sz="2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3292129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 smtClean="0"/>
              <a:t>Note:</a:t>
            </a:r>
            <a:r>
              <a:rPr lang="en-US" sz="2400" dirty="0" smtClean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algn="ctr"/>
            <a:r>
              <a:rPr lang="en-US" sz="2000" b="1" u="sng" dirty="0">
                <a:hlinkClick r:id="rId5"/>
              </a:rPr>
              <a:t>http://campaignkerusso.org/?</a:t>
            </a:r>
            <a:r>
              <a:rPr lang="en-US" sz="2000" b="1" u="sng" dirty="0" smtClean="0">
                <a:hlinkClick r:id="rId5"/>
              </a:rPr>
              <a:t>p=10909</a:t>
            </a:r>
            <a:r>
              <a:rPr lang="en-US" sz="2000" b="1" u="sng" dirty="0" smtClean="0"/>
              <a:t> </a:t>
            </a:r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</a:t>
            </a:r>
            <a:r>
              <a:rPr lang="en-US" sz="2400" dirty="0" smtClean="0">
                <a:latin typeface="Arial" charset="0"/>
              </a:rPr>
              <a:t>love </a:t>
            </a:r>
            <a:r>
              <a:rPr lang="en-US" sz="2400" dirty="0">
                <a:latin typeface="Arial" charset="0"/>
              </a:rPr>
              <a:t>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6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686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heheavensdeclare.net/wp-content/uploads/2011/12/dec-4-2011-2-1024x63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  <a14:imgEffect>
                      <a14:colorTemperature colorTemp="4668"/>
                    </a14:imgEffect>
                    <a14:imgEffect>
                      <a14:saturation sat="158000"/>
                    </a14:imgEffect>
                    <a14:imgEffect>
                      <a14:brightnessContrast bright="-14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505200" y="0"/>
            <a:ext cx="563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latin typeface="Franklin Gothic Medium" pitchFamily="34" charset="0"/>
                <a:cs typeface="FrankRuehl" pitchFamily="34" charset="-79"/>
              </a:rPr>
              <a:t>The Charge</a:t>
            </a:r>
            <a:endParaRPr lang="en-US" sz="7200" kern="0" dirty="0">
              <a:solidFill>
                <a:schemeClr val="tx1"/>
              </a:solidFill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-152400" y="1905000"/>
            <a:ext cx="6858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8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yington" pitchFamily="2" charset="0"/>
              <a:cs typeface="FrankRuehl" pitchFamily="34" charset="-79"/>
            </a:endParaRPr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You Have Sinned Against God</a:t>
            </a:r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3810000"/>
            <a:ext cx="64008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“</a:t>
            </a:r>
            <a:r>
              <a:rPr lang="en-US" sz="4800" dirty="0">
                <a:latin typeface="Franklin Gothic Medium" panose="020B0603020102020204" pitchFamily="34" charset="0"/>
              </a:rPr>
              <a:t>All have done wrong and all are far from being as good as God.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”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Rom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.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3:23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250505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252742" y="0"/>
            <a:ext cx="389125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latin typeface="Franklin Gothic Medium" pitchFamily="34" charset="0"/>
                <a:cs typeface="FrankRuehl" pitchFamily="34" charset="-79"/>
              </a:rPr>
              <a:t>Two Options</a:t>
            </a:r>
            <a:endParaRPr lang="en-US" sz="7200" kern="0" dirty="0">
              <a:solidFill>
                <a:schemeClr val="tx1"/>
              </a:solidFill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5252742" y="1828800"/>
            <a:ext cx="389125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4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yington" pitchFamily="2" charset="0"/>
              <a:cs typeface="FrankRuehl" pitchFamily="34" charset="-79"/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Plead Guilty</a:t>
            </a: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  <a:sym typeface="Wingdings" panose="05000000000000000000" pitchFamily="2" charset="2"/>
              </a:rPr>
              <a:t></a:t>
            </a: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 Plea Agreement</a:t>
            </a:r>
            <a:b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endParaRPr lang="en-US" sz="4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Plead Not Guilty</a:t>
            </a: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  <a:sym typeface="Wingdings" panose="05000000000000000000" pitchFamily="2" charset="2"/>
              </a:rPr>
              <a:t></a:t>
            </a: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 Trial</a:t>
            </a:r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/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/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/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/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/>
          </a:p>
        </p:txBody>
      </p:sp>
      <p:pic>
        <p:nvPicPr>
          <p:cNvPr id="4098" name="Picture 2" descr="http://www.globalnewsplatform.com/wordcms/wp-content/uploads/2013/07/Judge-WOr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t="6354" r="2812" b="3521"/>
          <a:stretch/>
        </p:blipFill>
        <p:spPr bwMode="auto">
          <a:xfrm>
            <a:off x="-1" y="-12551"/>
            <a:ext cx="5252743" cy="687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3120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1.ytimg.com/vi/64xd3wiie-8/maxresdefault.jpg?feature=o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  <a14:imgEffect>
                      <a14:colorTemperature colorTemp="8331"/>
                    </a14:imgEffect>
                    <a14:imgEffect>
                      <a14:saturation sat="148000"/>
                    </a14:imgEffect>
                    <a14:imgEffect>
                      <a14:brightnessContrast bright="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-23129" y="3429000"/>
            <a:ext cx="2819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effectLst>
                  <a:glow rad="127000">
                    <a:srgbClr val="180800"/>
                  </a:glow>
                </a:effectLst>
                <a:latin typeface="Franklin Gothic Medium" pitchFamily="34" charset="0"/>
                <a:cs typeface="FrankRuehl" pitchFamily="34" charset="-79"/>
              </a:rPr>
              <a:t>Public Trial</a:t>
            </a:r>
            <a:endParaRPr lang="en-US" sz="7200" kern="0" dirty="0">
              <a:solidFill>
                <a:schemeClr val="tx1"/>
              </a:solidFill>
              <a:effectLst>
                <a:glow rad="127000">
                  <a:srgbClr val="180800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5029200" y="-38100"/>
            <a:ext cx="3881718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00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God wants to establish that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00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He is righteous,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00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and fair. His judgments are perfect and flawless.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9271" y="0"/>
            <a:ext cx="413792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00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Your trial will not take place behind closed doors.</a:t>
            </a:r>
            <a:br>
              <a:rPr lang="en-US" sz="4000" kern="0" dirty="0" smtClean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endParaRPr lang="en-US" sz="800" kern="0" dirty="0" smtClean="0"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88059657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YGRERT8xxDA/TxnAswAaeSI/AAAAAAAACSs/DrJxrzefJmc/s1600/com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colorTemperature colorTemp="8067"/>
                    </a14:imgEffect>
                    <a14:imgEffect>
                      <a14:saturation sat="135000"/>
                    </a14:imgEffect>
                    <a14:imgEffect>
                      <a14:brightnessContrast bright="1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3"/>
          <a:stretch/>
        </p:blipFill>
        <p:spPr bwMode="auto">
          <a:xfrm>
            <a:off x="-228600" y="-304800"/>
            <a:ext cx="7605656" cy="7162800"/>
          </a:xfrm>
          <a:prstGeom prst="rect">
            <a:avLst/>
          </a:prstGeom>
          <a:noFill/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24205"/>
            <a:ext cx="3048000" cy="6757596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91440" tIns="0" rIns="0" bIns="9144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smtClean="0">
                <a:effectLst>
                  <a:glow rad="127000">
                    <a:srgbClr val="0B0026"/>
                  </a:glow>
                </a:effectLst>
                <a:latin typeface="Franklin Gothic Medium" panose="020B0603020102020204" pitchFamily="34" charset="0"/>
                <a:cs typeface="FrankRuehl" pitchFamily="34" charset="-79"/>
              </a:rPr>
              <a:t>“</a:t>
            </a:r>
            <a:r>
              <a:rPr lang="en-US" sz="3400" dirty="0">
                <a:latin typeface="Franklin Gothic Medium" panose="020B0603020102020204" pitchFamily="34" charset="0"/>
              </a:rPr>
              <a:t>Then I saw a great white throne. I saw the One Who sat on </a:t>
            </a:r>
            <a:r>
              <a:rPr lang="en-US" sz="3400" dirty="0" smtClean="0">
                <a:latin typeface="Franklin Gothic Medium" panose="020B0603020102020204" pitchFamily="34" charset="0"/>
              </a:rPr>
              <a:t>it</a:t>
            </a:r>
            <a:r>
              <a:rPr lang="en-US" sz="3400" dirty="0" smtClean="0">
                <a:effectLst>
                  <a:glow rad="127000">
                    <a:srgbClr val="0B0026"/>
                  </a:glow>
                </a:effectLst>
                <a:latin typeface="Franklin Gothic Medium" pitchFamily="34" charset="0"/>
                <a:cs typeface="FrankRuehl" pitchFamily="34" charset="-79"/>
              </a:rPr>
              <a:t>…  </a:t>
            </a:r>
            <a:r>
              <a:rPr lang="en-US" sz="3400" dirty="0">
                <a:latin typeface="Franklin Gothic Medium" panose="020B0603020102020204" pitchFamily="34" charset="0"/>
              </a:rPr>
              <a:t>I saw all the dead people standing before God. There were great people and small people. </a:t>
            </a:r>
            <a:endParaRPr lang="en-US" sz="3400" dirty="0" smtClean="0">
              <a:latin typeface="Franklin Gothic Medium" panose="020B06030201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effectLst>
                  <a:glow rad="127000">
                    <a:srgbClr val="0B0026"/>
                  </a:glow>
                </a:effectLst>
                <a:latin typeface="Franklin Gothic Medium" pitchFamily="34" charset="0"/>
                <a:cs typeface="FrankRuehl" pitchFamily="34" charset="-79"/>
              </a:rPr>
              <a:t>Rev</a:t>
            </a:r>
            <a:r>
              <a:rPr lang="en-US" sz="1400" dirty="0">
                <a:effectLst>
                  <a:glow rad="127000">
                    <a:srgbClr val="0B0026"/>
                  </a:glow>
                </a:effectLst>
                <a:latin typeface="Franklin Gothic Medium" pitchFamily="34" charset="0"/>
                <a:cs typeface="FrankRuehl" pitchFamily="34" charset="-79"/>
              </a:rPr>
              <a:t>. </a:t>
            </a:r>
            <a:r>
              <a:rPr lang="en-US" sz="1400" dirty="0" smtClean="0">
                <a:effectLst>
                  <a:glow rad="127000">
                    <a:srgbClr val="0B0026"/>
                  </a:glow>
                </a:effectLst>
                <a:latin typeface="Franklin Gothic Medium" pitchFamily="34" charset="0"/>
                <a:cs typeface="FrankRuehl" pitchFamily="34" charset="-79"/>
              </a:rPr>
              <a:t>20:11, 12</a:t>
            </a:r>
            <a:endParaRPr lang="en-US" sz="1400" dirty="0">
              <a:effectLst>
                <a:glow rad="127000">
                  <a:srgbClr val="0B0026"/>
                </a:glow>
              </a:effectLst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4106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robertrecchio.com/img5A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colorTemperature colorTemp="11411"/>
                    </a14:imgEffect>
                    <a14:imgEffect>
                      <a14:saturation sat="228000"/>
                    </a14:imgEffect>
                    <a14:imgEffect>
                      <a14:brightnessContrast bright="-3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11"/>
          <a:stretch/>
        </p:blipFill>
        <p:spPr bwMode="auto">
          <a:xfrm>
            <a:off x="-24284" y="283866"/>
            <a:ext cx="8168939" cy="6858000"/>
          </a:xfrm>
          <a:prstGeom prst="rect">
            <a:avLst/>
          </a:prstGeom>
          <a:noFill/>
          <a:effectLst>
            <a:softEdge rad="584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1"/>
            <a:ext cx="569617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effectLst>
                  <a:glow rad="127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cs typeface="FrankRuehl" pitchFamily="34" charset="-79"/>
              </a:rPr>
              <a:t>“…</a:t>
            </a:r>
            <a:r>
              <a:rPr lang="en-US" sz="4400" dirty="0">
                <a:effectLst>
                  <a:glow rad="127000">
                    <a:srgbClr val="3A1300"/>
                  </a:glow>
                </a:effectLst>
                <a:latin typeface="Franklin Gothic Medium" panose="020B0603020102020204" pitchFamily="34" charset="0"/>
              </a:rPr>
              <a:t>Then another book was opened. It was the book of life. The dead people were judged by what they had done as it was written in the books. </a:t>
            </a:r>
            <a:r>
              <a:rPr lang="en-US" sz="4400" dirty="0" smtClean="0">
                <a:effectLst>
                  <a:glow rad="127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”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Rev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.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20:11, 12</a:t>
            </a:r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87976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http://www.testimoniesofheavenandhell.com/Christian-Wallpapers/wp-content/uploads/2013/03/King-Jesus-On-The-Holy-Throne-In-Heaven-Picture-HD-Wallaper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colorTemperature colorTemp="7749"/>
                    </a14:imgEffect>
                    <a14:imgEffect>
                      <a14:saturation sat="188000"/>
                    </a14:imgEffect>
                    <a14:imgEffect>
                      <a14:brightnessContrast bright="3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08"/>
          <a:stretch/>
        </p:blipFill>
        <p:spPr bwMode="auto">
          <a:xfrm>
            <a:off x="4698" y="21515"/>
            <a:ext cx="9139302" cy="507606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927" y="3733800"/>
            <a:ext cx="9150927" cy="312420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lIns="91440" tIns="0" rIns="0" bIns="9144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glow rad="3302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“…</a:t>
            </a:r>
            <a:r>
              <a:rPr lang="en-US" sz="4000" dirty="0" smtClean="0">
                <a:effectLst>
                  <a:glow rad="330200">
                    <a:srgbClr val="180800"/>
                  </a:glow>
                </a:effectLst>
                <a:latin typeface="Franklin Gothic Medium" panose="020B0603020102020204" pitchFamily="34" charset="0"/>
              </a:rPr>
              <a:t>the </a:t>
            </a:r>
            <a:r>
              <a:rPr lang="en-US" sz="4000" dirty="0">
                <a:effectLst>
                  <a:glow rad="330200">
                    <a:srgbClr val="180800"/>
                  </a:glow>
                </a:effectLst>
                <a:latin typeface="Franklin Gothic Medium" panose="020B0603020102020204" pitchFamily="34" charset="0"/>
              </a:rPr>
              <a:t>One Who has lived forever took His seat. His clothing was as white as </a:t>
            </a:r>
            <a:r>
              <a:rPr lang="en-US" sz="4000" dirty="0" smtClean="0">
                <a:effectLst>
                  <a:glow rad="330200">
                    <a:srgbClr val="180800"/>
                  </a:glow>
                </a:effectLst>
                <a:latin typeface="Franklin Gothic Medium" panose="020B0603020102020204" pitchFamily="34" charset="0"/>
              </a:rPr>
              <a:t>snow… many </a:t>
            </a:r>
            <a:r>
              <a:rPr lang="en-US" sz="4000" dirty="0">
                <a:effectLst>
                  <a:glow rad="330200">
                    <a:srgbClr val="180800"/>
                  </a:glow>
                </a:effectLst>
                <a:latin typeface="Franklin Gothic Medium" panose="020B0603020102020204" pitchFamily="34" charset="0"/>
              </a:rPr>
              <a:t>millions were standing before Him. The Judge was seated, and The Books were opened</a:t>
            </a:r>
            <a:r>
              <a:rPr lang="en-US" sz="4000" dirty="0" smtClean="0">
                <a:effectLst>
                  <a:glow rad="330200">
                    <a:srgbClr val="180800"/>
                  </a:glow>
                </a:effectLst>
                <a:latin typeface="Franklin Gothic Medium" panose="020B0603020102020204" pitchFamily="34" charset="0"/>
              </a:rPr>
              <a:t>.</a:t>
            </a:r>
            <a:r>
              <a:rPr lang="en-US" sz="4000" dirty="0" smtClean="0">
                <a:effectLst>
                  <a:glow rad="3302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” </a:t>
            </a:r>
            <a:r>
              <a:rPr lang="en-US" sz="2000" dirty="0" smtClean="0">
                <a:effectLst>
                  <a:glow rad="330200">
                    <a:srgbClr val="180800"/>
                  </a:glow>
                </a:effectLst>
                <a:latin typeface="Franklin Gothic Medium" pitchFamily="34" charset="0"/>
                <a:cs typeface="+mn-cs"/>
              </a:rPr>
              <a:t>Dan</a:t>
            </a:r>
            <a:r>
              <a:rPr lang="en-US" sz="2000" dirty="0">
                <a:effectLst>
                  <a:glow rad="330200">
                    <a:srgbClr val="180800"/>
                  </a:glow>
                </a:effectLst>
                <a:latin typeface="Franklin Gothic Medium" pitchFamily="34" charset="0"/>
                <a:cs typeface="+mn-cs"/>
              </a:rPr>
              <a:t>. </a:t>
            </a:r>
            <a:r>
              <a:rPr lang="en-US" sz="2000" dirty="0" smtClean="0">
                <a:effectLst>
                  <a:glow rad="330200">
                    <a:srgbClr val="180800"/>
                  </a:glow>
                </a:effectLst>
                <a:latin typeface="Franklin Gothic Medium" pitchFamily="34" charset="0"/>
                <a:cs typeface="+mn-cs"/>
              </a:rPr>
              <a:t>7:9-11 </a:t>
            </a:r>
            <a:endParaRPr lang="en-US" sz="2000" dirty="0">
              <a:effectLst>
                <a:glow rad="330200">
                  <a:srgbClr val="180800"/>
                </a:glow>
              </a:effectLst>
              <a:latin typeface="Franklin Gothic Medium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613160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0" y="0"/>
            <a:ext cx="365759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Potential Defense #1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Deny </a:t>
            </a:r>
            <a:r>
              <a:rPr lang="en-US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the Extent of Your Sin</a:t>
            </a:r>
            <a:r>
              <a:rPr lang="en-US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yington" pitchFamily="2" charset="0"/>
                <a:cs typeface="+mn-cs"/>
              </a:rPr>
              <a:t/>
            </a:r>
            <a:br>
              <a:rPr lang="en-US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yington" pitchFamily="2" charset="0"/>
                <a:cs typeface="+mn-cs"/>
              </a:rPr>
            </a:b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yington" pitchFamily="2" charset="0"/>
              <a:cs typeface="+mn-cs"/>
            </a:endParaRPr>
          </a:p>
        </p:txBody>
      </p:sp>
      <p:pic>
        <p:nvPicPr>
          <p:cNvPr id="9220" name="Picture 4" descr="http://4.bp.blogspot.com/_P5Odifag0KQ/TQ5GHFD-oOI/AAAAAAAAAEE/QiAOC0yVaxE/s1600/3977062653_ac583fd7c8_z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colorTemperature colorTemp="5504"/>
                    </a14:imgEffect>
                    <a14:imgEffect>
                      <a14:saturation sat="97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54125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1" y="0"/>
            <a:ext cx="3276599" cy="5940088"/>
          </a:xfrm>
          <a:prstGeom prst="rect">
            <a:avLst/>
          </a:prstGeom>
          <a:noFill/>
        </p:spPr>
        <p:txBody>
          <a:bodyPr wrap="square" lIns="91440" tIns="0" rIns="0" bIns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Franklin Gothic Medium" pitchFamily="34" charset="0"/>
                <a:cs typeface="+mn-cs"/>
              </a:rPr>
              <a:t>“And I say to you, that every careless word that men shall speak, they shall render account for it in the day of judgment” </a:t>
            </a:r>
            <a:endParaRPr lang="en-US" sz="4000" dirty="0" smtClean="0">
              <a:latin typeface="Franklin Gothic Medium" pitchFamily="34" charset="0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Franklin Gothic Medium" pitchFamily="34" charset="0"/>
                <a:cs typeface="+mn-cs"/>
              </a:rPr>
              <a:t>Mat</a:t>
            </a:r>
            <a:r>
              <a:rPr lang="en-US" sz="2000" dirty="0">
                <a:latin typeface="Franklin Gothic Medium" pitchFamily="34" charset="0"/>
                <a:cs typeface="+mn-cs"/>
              </a:rPr>
              <a:t>. </a:t>
            </a:r>
            <a:r>
              <a:rPr lang="en-US" sz="2000" dirty="0" smtClean="0">
                <a:latin typeface="Franklin Gothic Medium" pitchFamily="34" charset="0"/>
                <a:cs typeface="+mn-cs"/>
              </a:rPr>
              <a:t>12:36</a:t>
            </a:r>
            <a:endParaRPr lang="en-US" sz="2000" dirty="0">
              <a:latin typeface="Franklin Gothic Medium" pitchFamily="34" charset="0"/>
              <a:cs typeface="+mn-cs"/>
            </a:endParaRPr>
          </a:p>
        </p:txBody>
      </p:sp>
      <p:pic>
        <p:nvPicPr>
          <p:cNvPr id="10242" name="Picture 2" descr="http://treenewt.files.wordpress.com/2010/10/talking-heads.jpg?w=300&amp;h=275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colorTemperature colorTemp="9824"/>
                    </a14:imgEffect>
                    <a14:imgEffect>
                      <a14:saturation sat="122000"/>
                    </a14:imgEffect>
                    <a14:imgEffect>
                      <a14:brightnessContrast bright="11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" r="8181"/>
          <a:stretch/>
        </p:blipFill>
        <p:spPr bwMode="auto">
          <a:xfrm>
            <a:off x="1" y="0"/>
            <a:ext cx="58674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12738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-24245" y="0"/>
            <a:ext cx="449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600" b="0" dirty="0">
                <a:latin typeface="Franklin Gothic Medium" panose="020B0603020102020204" pitchFamily="34" charset="0"/>
              </a:rPr>
              <a:t>“There will be a day when God will judge because He knows the secret thoughts of men…” </a:t>
            </a:r>
            <a:r>
              <a:rPr lang="en-US" sz="2000" b="0" dirty="0">
                <a:latin typeface="Franklin Gothic Medium" panose="020B0603020102020204" pitchFamily="34" charset="0"/>
              </a:rPr>
              <a:t>Rom. 2:16 </a:t>
            </a:r>
            <a:endParaRPr lang="en-US" sz="2000" b="0" dirty="0" smtClean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sz="2000" b="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sz="3600" b="0" dirty="0" smtClean="0">
                <a:latin typeface="Franklin Gothic Medium" panose="020B0603020102020204" pitchFamily="34" charset="0"/>
              </a:rPr>
              <a:t>“He </a:t>
            </a:r>
            <a:r>
              <a:rPr lang="en-US" sz="3600" b="0" dirty="0">
                <a:latin typeface="Franklin Gothic Medium" panose="020B0603020102020204" pitchFamily="34" charset="0"/>
              </a:rPr>
              <a:t>will bring into the light the things that are hidden in men’s hearts. He will show why men have done these things</a:t>
            </a:r>
            <a:r>
              <a:rPr lang="en-US" sz="3600" b="0" dirty="0" smtClean="0">
                <a:latin typeface="Franklin Gothic Medium" panose="020B0603020102020204" pitchFamily="34" charset="0"/>
              </a:rPr>
              <a:t>.” </a:t>
            </a:r>
            <a:r>
              <a:rPr lang="en-US" sz="2000" dirty="0"/>
              <a:t>1 </a:t>
            </a:r>
            <a:r>
              <a:rPr lang="en-US" sz="2000" dirty="0" smtClean="0"/>
              <a:t>Cor.  </a:t>
            </a:r>
            <a:r>
              <a:rPr lang="en-US" sz="2000" dirty="0"/>
              <a:t>4:5 </a:t>
            </a:r>
          </a:p>
        </p:txBody>
      </p:sp>
      <p:pic>
        <p:nvPicPr>
          <p:cNvPr id="11266" name="Picture 2" descr="http://www.njemploymentlawfirmblog.com/Businessman%20Trade%20Secre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  <a14:imgEffect>
                      <a14:colorTemperature colorTemp="9000"/>
                    </a14:imgEffect>
                    <a14:imgEffect>
                      <a14:saturation sat="106000"/>
                    </a14:imgEffect>
                    <a14:imgEffect>
                      <a14:brightnessContrast bright="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38" y="0"/>
            <a:ext cx="4690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311097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fuyinchina.com/pics/10/120/a0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colorTemperature colorTemp="7668"/>
                    </a14:imgEffect>
                    <a14:imgEffect>
                      <a14:saturation sat="123000"/>
                    </a14:imgEffect>
                    <a14:imgEffect>
                      <a14:brightnessContrast bright="2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94"/>
          <a:stretch/>
        </p:blipFill>
        <p:spPr bwMode="auto">
          <a:xfrm>
            <a:off x="0" y="0"/>
            <a:ext cx="913930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5257800" y="-76200"/>
            <a:ext cx="3558773" cy="5105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4000" kern="0" dirty="0" smtClean="0">
                <a:effectLst>
                  <a:glow rad="127000">
                    <a:srgbClr val="0B0026"/>
                  </a:glow>
                </a:effectLst>
                <a:latin typeface="Franklin Gothic Medium" pitchFamily="34" charset="0"/>
                <a:cs typeface="FrankRuehl" pitchFamily="34" charset="-79"/>
              </a:rPr>
              <a:t>“The dead were judged from the things which were written in the books, according to their deeds”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kern="0" dirty="0" smtClean="0">
                <a:effectLst>
                  <a:glow rad="127000">
                    <a:srgbClr val="0B0026"/>
                  </a:glow>
                </a:effectLst>
                <a:latin typeface="Franklin Gothic Medium" pitchFamily="34" charset="0"/>
                <a:cs typeface="FrankRuehl" pitchFamily="34" charset="-79"/>
              </a:rPr>
              <a:t>Rev. 20:12</a:t>
            </a:r>
            <a:endParaRPr lang="en-US" sz="2000" kern="0" dirty="0">
              <a:effectLst>
                <a:glow rad="127000">
                  <a:srgbClr val="0B0026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9389712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191000"/>
          </a:xfrm>
        </p:spPr>
        <p:txBody>
          <a:bodyPr/>
          <a:lstStyle/>
          <a:p>
            <a:r>
              <a:rPr lang="en-US" sz="4000" dirty="0" smtClean="0"/>
              <a:t>Next Slide: Song – </a:t>
            </a:r>
            <a:br>
              <a:rPr lang="en-US" sz="4000" dirty="0" smtClean="0"/>
            </a:br>
            <a:r>
              <a:rPr lang="en-US" sz="4000" dirty="0" smtClean="0"/>
              <a:t>Nothing but the Blood</a:t>
            </a:r>
            <a:br>
              <a:rPr lang="en-US" sz="40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Download Here:</a:t>
            </a:r>
            <a:br>
              <a:rPr lang="en-US" dirty="0" smtClean="0"/>
            </a:b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youtu.be/Ku2TmtjKScQ</a:t>
            </a:r>
            <a:r>
              <a:rPr lang="en-US" sz="2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622724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erese\Desktop\33_Law and Order\PIX\Court Reporter\Court-Reporter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8497"/>
                    </a14:imgEffect>
                    <a14:imgEffect>
                      <a14:saturation sat="70000"/>
                    </a14:imgEffect>
                    <a14:imgEffect>
                      <a14:brightnessContrast bright="-1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18609"/>
            <a:ext cx="9167744" cy="61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67744" cy="1143000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0" rIns="0" bIns="0" rtlCol="0">
            <a:noAutofit/>
          </a:bodyPr>
          <a:lstStyle/>
          <a:p>
            <a:r>
              <a:rPr lang="en-US" sz="3600" b="1" dirty="0" smtClean="0">
                <a:latin typeface="Franklin Gothic Medium" panose="020B0603020102020204" pitchFamily="34" charset="0"/>
              </a:rPr>
              <a:t>In God’s courtroom, every thought ,deed and word has been recorded and will be read back in public. </a:t>
            </a:r>
            <a:endParaRPr lang="en-US" sz="36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24102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ages.quickblogcast.com/59555-52271/spiritual_struggles_spiritual_pride.gif?a=9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  <a14:imgEffect>
                      <a14:colorTemperature colorTemp="7582"/>
                    </a14:imgEffect>
                    <a14:imgEffect>
                      <a14:saturation sat="157000"/>
                    </a14:imgEffect>
                    <a14:imgEffect>
                      <a14:brightnessContrast bright="-3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46"/>
            <a:ext cx="9144000" cy="688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-24245"/>
            <a:ext cx="61722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effectLst>
                  <a:glow rad="127000">
                    <a:srgbClr val="0B00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Potential Defense #</a:t>
            </a:r>
            <a:r>
              <a:rPr lang="en-US" sz="4800" dirty="0" smtClean="0">
                <a:effectLst>
                  <a:glow rad="127000">
                    <a:srgbClr val="0B00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effectLst>
                <a:glow rad="127000">
                  <a:srgbClr val="0B002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700" dirty="0" smtClean="0">
                <a:effectLst>
                  <a:glow rad="127000">
                    <a:srgbClr val="0B00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Compare </a:t>
            </a:r>
            <a:r>
              <a:rPr lang="en-US" sz="4700" dirty="0">
                <a:effectLst>
                  <a:glow rad="127000">
                    <a:srgbClr val="0B00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Yourself To Really Bad </a:t>
            </a:r>
            <a:r>
              <a:rPr lang="en-US" sz="4700" dirty="0" smtClean="0">
                <a:effectLst>
                  <a:glow rad="127000">
                    <a:srgbClr val="0B002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People</a:t>
            </a:r>
            <a:endParaRPr lang="en-US" sz="2000" dirty="0">
              <a:effectLst>
                <a:glow rad="127000">
                  <a:srgbClr val="0B002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813288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herese\Desktop\33_Law and Order\PIX\Case-Dismiss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5309616" cy="43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1752600"/>
            <a:ext cx="4343400" cy="472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5400" b="1" dirty="0" smtClean="0">
                <a:ln w="38100">
                  <a:solidFill>
                    <a:schemeClr val="bg1"/>
                  </a:solidFill>
                </a:ln>
                <a:effectLst>
                  <a:glow rad="190500">
                    <a:srgbClr val="AC0FC1">
                      <a:alpha val="38000"/>
                    </a:srgbClr>
                  </a:glow>
                  <a:outerShdw sx="96000" sy="96000" algn="tl" rotWithShape="0">
                    <a:prstClr val="black">
                      <a:alpha val="47000"/>
                    </a:prstClr>
                  </a:outerShdw>
                </a:effectLst>
                <a:latin typeface="Hobo Std" pitchFamily="50" charset="0"/>
              </a:rPr>
              <a:t>We think we are good enough to just have our case thrown out of court.</a:t>
            </a:r>
            <a:endParaRPr lang="en-US" sz="5400" b="1" dirty="0">
              <a:ln w="38100">
                <a:solidFill>
                  <a:schemeClr val="bg1"/>
                </a:solidFill>
              </a:ln>
              <a:effectLst>
                <a:glow rad="190500">
                  <a:srgbClr val="AC0FC1">
                    <a:alpha val="38000"/>
                  </a:srgbClr>
                </a:glow>
                <a:outerShdw sx="96000" sy="96000" algn="tl" rotWithShape="0">
                  <a:prstClr val="black">
                    <a:alpha val="47000"/>
                  </a:prstClr>
                </a:outerShdw>
              </a:effectLst>
              <a:latin typeface="Hobo St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97257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tjsl.edu/sites/default/files/the-jeffersonian/lau-fig13_00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1000"/>
                    </a14:imgEffect>
                    <a14:imgEffect>
                      <a14:colorTemperature colorTemp="8668"/>
                    </a14:imgEffect>
                    <a14:imgEffect>
                      <a14:saturation sat="175000"/>
                    </a14:imgEffect>
                    <a14:imgEffect>
                      <a14:brightnessContrast bright="8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5005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0" y="-50800"/>
            <a:ext cx="914400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4900" kern="0" dirty="0" smtClean="0">
                <a:solidFill>
                  <a:schemeClr val="tx1"/>
                </a:solidFill>
                <a:latin typeface="Franklin Gothic Medium" pitchFamily="34" charset="0"/>
                <a:cs typeface="FrankRuehl" pitchFamily="34" charset="-79"/>
              </a:rPr>
              <a:t>One Sin Equals Conviction</a:t>
            </a:r>
            <a:endParaRPr lang="en-US" sz="4900" kern="0" dirty="0">
              <a:solidFill>
                <a:schemeClr val="tx1"/>
              </a:solidFill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295400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“For whoever keeps the whole law and yet stumbles in one point, he has become guilty 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of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all”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Jam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.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2:10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206525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labc.files.wordpress.com/2013/10/157030582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colorTemperature colorTemp="7247"/>
                    </a14:imgEffect>
                    <a14:imgEffect>
                      <a14:saturation sat="163000"/>
                    </a14:imgEffect>
                    <a14:imgEffect>
                      <a14:brightnessContrast bright="1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0" r="4680"/>
          <a:stretch/>
        </p:blipFill>
        <p:spPr bwMode="auto">
          <a:xfrm>
            <a:off x="-19756" y="0"/>
            <a:ext cx="5669074" cy="414236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-2"/>
            <a:ext cx="4800600" cy="414236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Franklin Gothic Medium" panose="020B0603020102020204" pitchFamily="34" charset="0"/>
              </a:rPr>
              <a:t>“A man who tells lies about someone will be punished. He who tells lies will not get away.” </a:t>
            </a:r>
            <a:r>
              <a:rPr lang="en-US" sz="2000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Franklin Gothic Medium" panose="020B0603020102020204" pitchFamily="34" charset="0"/>
              </a:rPr>
              <a:t>Prov. 19:5  </a:t>
            </a:r>
            <a:endParaRPr lang="en-US" sz="2000" dirty="0" smtClean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Franklin Gothic Medium" panose="020B0603020102020204" pitchFamily="34" charset="0"/>
            </a:endParaRPr>
          </a:p>
          <a:p>
            <a:endParaRPr lang="en-US" sz="1050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Franklin Gothic Medium" panose="020B06030201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Franklin Gothic Medium" panose="020B0603020102020204" pitchFamily="34" charset="0"/>
              </a:rPr>
              <a:t>“Everyone </a:t>
            </a:r>
            <a:r>
              <a:rPr lang="en-US" sz="3200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Franklin Gothic Medium" panose="020B0603020102020204" pitchFamily="34" charset="0"/>
              </a:rPr>
              <a:t>who is proud in heart is a shame to the Lord. For sure, that one will be punished</a:t>
            </a:r>
            <a:r>
              <a:rPr lang="en-US" sz="3200" dirty="0" smtClean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Franklin Gothic Medium" panose="020B0603020102020204" pitchFamily="34" charset="0"/>
              </a:rPr>
              <a:t>.” </a:t>
            </a:r>
            <a:r>
              <a:rPr lang="en-US" sz="2400" dirty="0" smtClean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Franklin Gothic Medium" panose="020B0603020102020204" pitchFamily="34" charset="0"/>
              </a:rPr>
              <a:t>Prov. </a:t>
            </a:r>
            <a:r>
              <a:rPr lang="en-US" sz="2400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Franklin Gothic Medium" panose="020B0603020102020204" pitchFamily="34" charset="0"/>
              </a:rPr>
              <a:t>16:5 </a:t>
            </a:r>
            <a:endParaRPr lang="en-US" sz="2400" dirty="0" smtClean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Franklin Gothic Medium" panose="020B0603020102020204" pitchFamily="34" charset="0"/>
            </a:endParaRPr>
          </a:p>
          <a:p>
            <a:endParaRPr lang="en-US" sz="900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42360"/>
            <a:ext cx="9144000" cy="2715639"/>
          </a:xfrm>
          <a:prstGeom prst="rect">
            <a:avLst/>
          </a:prstGeom>
          <a:noFill/>
        </p:spPr>
        <p:txBody>
          <a:bodyPr wrap="square" lIns="91440" tIns="0" rIns="91440" bIns="0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“Do </a:t>
            </a:r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you think God will punish others for doing wrong and let you keep sinning</a:t>
            </a:r>
            <a:r>
              <a:rPr lang="en-US" sz="28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?”  </a:t>
            </a:r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Romans 2:3 </a:t>
            </a:r>
            <a:endParaRPr lang="en-US" sz="2000" b="1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“Know </a:t>
            </a:r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for sure that the sinful man will not go without being </a:t>
            </a:r>
            <a:r>
              <a:rPr lang="en-US" sz="28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punished.” </a:t>
            </a:r>
            <a:r>
              <a:rPr lang="en-US" sz="20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Proverbs </a:t>
            </a:r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11:21 </a:t>
            </a:r>
            <a:endParaRPr lang="en-US" sz="2000" b="1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“When they say, ‘Everything is fine and safe,’ then all at once they will be destroyed.” </a:t>
            </a:r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 Thess. 5:3 </a:t>
            </a:r>
          </a:p>
          <a:p>
            <a:endParaRPr lang="en-US" sz="28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6886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up.nqlob.com/uploads/images/nqlob-4657e09fe9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colorTemperature colorTemp="11500"/>
                    </a14:imgEffect>
                    <a14:imgEffect>
                      <a14:saturation sat="124000"/>
                    </a14:imgEffect>
                    <a14:imgEffect>
                      <a14:brightnessContrast bright="2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45670"/>
            <a:ext cx="9171709" cy="68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effectLst>
                  <a:glow rad="127000">
                    <a:srgbClr val="180800"/>
                  </a:glow>
                </a:effectLst>
                <a:latin typeface="Franklin Gothic Medium" pitchFamily="34" charset="0"/>
                <a:cs typeface="FrankRuehl" pitchFamily="34" charset="-79"/>
              </a:rPr>
              <a:t>The Penalty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glow rad="1270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</a:t>
            </a:r>
            <a:r>
              <a:rPr lang="en-US" sz="3200" dirty="0">
                <a:effectLst>
                  <a:glow rad="1270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penalty for the charge of sin is </a:t>
            </a:r>
            <a:endParaRPr lang="en-US" sz="3200" dirty="0" smtClean="0">
              <a:effectLst>
                <a:glow rad="127000">
                  <a:srgbClr val="1808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glow rad="1270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Spiritual and Eternal Death.</a:t>
            </a:r>
            <a:endParaRPr lang="en-US" sz="3200" kern="0" dirty="0" smtClean="0">
              <a:solidFill>
                <a:schemeClr val="tx1"/>
              </a:solidFill>
              <a:effectLst>
                <a:glow rad="127000">
                  <a:srgbClr val="1808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114800"/>
            <a:ext cx="9144000" cy="27778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glow rad="254000">
                    <a:srgbClr val="180800"/>
                  </a:glow>
                </a:effectLst>
                <a:latin typeface="Franklin Gothic Medium" panose="020B0603020102020204" pitchFamily="34" charset="0"/>
              </a:rPr>
              <a:t>“The </a:t>
            </a:r>
            <a:r>
              <a:rPr lang="en-US" sz="3800" dirty="0">
                <a:effectLst>
                  <a:glow rad="254000">
                    <a:srgbClr val="180800"/>
                  </a:glow>
                </a:effectLst>
                <a:latin typeface="Franklin Gothic Medium" panose="020B0603020102020204" pitchFamily="34" charset="0"/>
              </a:rPr>
              <a:t>soul who sins will die</a:t>
            </a:r>
            <a:r>
              <a:rPr lang="en-US" sz="3800" dirty="0" smtClean="0">
                <a:effectLst>
                  <a:glow rad="254000">
                    <a:srgbClr val="180800"/>
                  </a:glow>
                </a:effectLst>
                <a:latin typeface="Franklin Gothic Medium" panose="020B0603020102020204" pitchFamily="34" charset="0"/>
              </a:rPr>
              <a:t>.”  </a:t>
            </a:r>
            <a:r>
              <a:rPr lang="en-US" sz="2000" dirty="0" smtClean="0">
                <a:effectLst>
                  <a:glow rad="127000">
                    <a:srgbClr val="180800"/>
                  </a:glow>
                </a:effectLst>
                <a:latin typeface="Franklin Gothic Medium" panose="020B0603020102020204" pitchFamily="34" charset="0"/>
              </a:rPr>
              <a:t>Ezek. 18:4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Franklin Gothic Medium" panose="020B0603020102020204" pitchFamily="34" charset="0"/>
              </a:rPr>
              <a:t>Sin brought death with it. Death spread </a:t>
            </a:r>
            <a:endParaRPr lang="en-US" sz="3600" dirty="0" smtClean="0">
              <a:latin typeface="Franklin Gothic Medium" panose="020B06030201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latin typeface="Franklin Gothic Medium" panose="020B0603020102020204" pitchFamily="34" charset="0"/>
              </a:rPr>
              <a:t>to </a:t>
            </a:r>
            <a:r>
              <a:rPr lang="en-US" sz="3600" dirty="0">
                <a:latin typeface="Franklin Gothic Medium" panose="020B0603020102020204" pitchFamily="34" charset="0"/>
              </a:rPr>
              <a:t>all men because all have sinned.  </a:t>
            </a:r>
            <a:r>
              <a:rPr lang="en-US" sz="2000" dirty="0" smtClean="0">
                <a:effectLst>
                  <a:glow rad="215900">
                    <a:srgbClr val="180800"/>
                  </a:glow>
                </a:effectLst>
                <a:latin typeface="Franklin Gothic Medium" panose="020B0603020102020204" pitchFamily="34" charset="0"/>
              </a:rPr>
              <a:t>Rom. </a:t>
            </a:r>
            <a:r>
              <a:rPr lang="en-US" sz="2000" dirty="0">
                <a:effectLst>
                  <a:glow rad="215900">
                    <a:srgbClr val="180800"/>
                  </a:glow>
                </a:effectLst>
                <a:latin typeface="Franklin Gothic Medium" panose="020B0603020102020204" pitchFamily="34" charset="0"/>
              </a:rPr>
              <a:t>5:12 </a:t>
            </a:r>
            <a:endParaRPr lang="en-US" sz="2000" dirty="0" smtClean="0">
              <a:effectLst>
                <a:glow rad="215900">
                  <a:srgbClr val="180800"/>
                </a:glow>
              </a:effectLst>
              <a:latin typeface="Franklin Gothic Medium" panose="020B06030201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Franklin Gothic Medium" panose="020B0603020102020204" pitchFamily="34" charset="0"/>
              </a:rPr>
              <a:t>But your wrong-doings have kept you </a:t>
            </a:r>
            <a:endParaRPr lang="en-US" sz="3600" dirty="0" smtClean="0">
              <a:latin typeface="Franklin Gothic Medium" panose="020B06030201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latin typeface="Franklin Gothic Medium" panose="020B0603020102020204" pitchFamily="34" charset="0"/>
              </a:rPr>
              <a:t>away </a:t>
            </a:r>
            <a:r>
              <a:rPr lang="en-US" sz="3600" dirty="0">
                <a:latin typeface="Franklin Gothic Medium" panose="020B0603020102020204" pitchFamily="34" charset="0"/>
              </a:rPr>
              <a:t>from your God. </a:t>
            </a:r>
            <a:r>
              <a:rPr lang="en-US" sz="2000" dirty="0"/>
              <a:t>Isa. 59:2 </a:t>
            </a:r>
            <a:endParaRPr lang="en-US" sz="2000" dirty="0" smtClean="0">
              <a:effectLst>
                <a:glow rad="215900">
                  <a:srgbClr val="180800"/>
                </a:glo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89218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ages.fineartamerica.com/images-medium-large/book-of-life-yulia-litvinov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  <a14:imgEffect>
                      <a14:colorTemperature colorTemp="8248"/>
                    </a14:imgEffect>
                    <a14:imgEffect>
                      <a14:saturation sat="125000"/>
                    </a14:imgEffect>
                    <a14:imgEffect>
                      <a14:brightnessContrast bright="11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399" y="4572000"/>
            <a:ext cx="8996143" cy="2286000"/>
          </a:xfrm>
          <a:prstGeom prst="rect">
            <a:avLst/>
          </a:prstGeom>
          <a:noFill/>
          <a:effectLst>
            <a:glow rad="127000">
              <a:srgbClr val="180800"/>
            </a:glow>
          </a:effectLst>
        </p:spPr>
        <p:txBody>
          <a:bodyPr lIns="0" tIns="0" rIns="0" bIns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effectLst>
                  <a:glow rad="127000">
                    <a:srgbClr val="3A1300"/>
                  </a:glow>
                </a:effectLst>
                <a:latin typeface="Franklin Gothic Medium" pitchFamily="34" charset="0"/>
                <a:cs typeface="+mn-cs"/>
              </a:rPr>
              <a:t>“</a:t>
            </a:r>
            <a:r>
              <a:rPr lang="en-US" sz="4800" dirty="0">
                <a:effectLst>
                  <a:glow rad="215900">
                    <a:srgbClr val="3A1300"/>
                  </a:glow>
                </a:effectLst>
                <a:latin typeface="Franklin Gothic Medium" panose="020B0603020102020204" pitchFamily="34" charset="0"/>
              </a:rPr>
              <a:t>If anyone’s name was not written in the book of life, he was thrown into the lake of fire.</a:t>
            </a:r>
            <a:r>
              <a:rPr lang="en-US" sz="4800" dirty="0" smtClean="0">
                <a:effectLst>
                  <a:glow rad="215900">
                    <a:srgbClr val="3A1300"/>
                  </a:glow>
                </a:effectLst>
                <a:latin typeface="Franklin Gothic Medium" pitchFamily="34" charset="0"/>
              </a:rPr>
              <a:t>” </a:t>
            </a:r>
            <a:r>
              <a:rPr lang="en-US" sz="2000" dirty="0" smtClean="0">
                <a:effectLst>
                  <a:glow rad="127000">
                    <a:srgbClr val="3A1300"/>
                  </a:glow>
                </a:effectLst>
                <a:latin typeface="Franklin Gothic Medium" pitchFamily="34" charset="0"/>
                <a:cs typeface="+mn-cs"/>
              </a:rPr>
              <a:t>Rev</a:t>
            </a:r>
            <a:r>
              <a:rPr lang="en-US" sz="2000" dirty="0">
                <a:effectLst>
                  <a:glow rad="127000">
                    <a:srgbClr val="3A1300"/>
                  </a:glow>
                </a:effectLst>
                <a:latin typeface="Franklin Gothic Medium" pitchFamily="34" charset="0"/>
                <a:cs typeface="+mn-cs"/>
              </a:rPr>
              <a:t>. </a:t>
            </a:r>
            <a:r>
              <a:rPr lang="en-US" sz="2000" dirty="0" smtClean="0">
                <a:effectLst>
                  <a:glow rad="127000">
                    <a:srgbClr val="3A1300"/>
                  </a:glow>
                </a:effectLst>
                <a:latin typeface="Franklin Gothic Medium" pitchFamily="34" charset="0"/>
                <a:cs typeface="+mn-cs"/>
              </a:rPr>
              <a:t>20:15</a:t>
            </a:r>
            <a:endParaRPr lang="en-US" sz="2000" dirty="0">
              <a:effectLst>
                <a:glow rad="127000">
                  <a:srgbClr val="3A1300"/>
                </a:glow>
              </a:effectLst>
              <a:latin typeface="Franklin Gothic Medium" pitchFamily="34" charset="0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" y="0"/>
            <a:ext cx="9148543" cy="990600"/>
          </a:xfrm>
          <a:prstGeom prst="rect">
            <a:avLst/>
          </a:prstGeom>
          <a:effectLst>
            <a:glow rad="127000">
              <a:srgbClr val="3A1300"/>
            </a:glow>
          </a:effectLst>
        </p:spPr>
        <p:txBody>
          <a:bodyPr anchor="b"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en-US" sz="6600" dirty="0">
                <a:effectLst>
                  <a:glow rad="254000">
                    <a:srgbClr val="3A1300"/>
                  </a:glow>
                </a:effectLst>
                <a:latin typeface="Franklin Gothic Medium" pitchFamily="34" charset="0"/>
                <a:ea typeface="+mj-ea"/>
                <a:cs typeface="FrankRuehl" pitchFamily="34" charset="-79"/>
              </a:rPr>
              <a:t>Eternal </a:t>
            </a:r>
            <a:r>
              <a:rPr lang="en-US" sz="6600" dirty="0" smtClean="0">
                <a:effectLst>
                  <a:glow rad="254000">
                    <a:srgbClr val="3A1300"/>
                  </a:glow>
                </a:effectLst>
                <a:latin typeface="Franklin Gothic Medium" pitchFamily="34" charset="0"/>
                <a:ea typeface="+mj-ea"/>
                <a:cs typeface="FrankRuehl" pitchFamily="34" charset="-79"/>
              </a:rPr>
              <a:t>Punishment</a:t>
            </a:r>
            <a:endParaRPr lang="en-US" sz="6600" dirty="0">
              <a:effectLst>
                <a:glow rad="254000">
                  <a:srgbClr val="3A1300"/>
                </a:glow>
              </a:effectLst>
              <a:latin typeface="Franklin Gothic Medium" pitchFamily="34" charset="0"/>
              <a:ea typeface="+mj-ea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7105691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4/4f/Eternal_clock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  <a14:imgEffect>
                      <a14:colorTemperature colorTemp="4498"/>
                    </a14:imgEffect>
                    <a14:imgEffect>
                      <a14:saturation sat="125000"/>
                    </a14:imgEffect>
                    <a14:imgEffect>
                      <a14:brightnessContrast bright="28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8" t="2643" r="3048" b="2892"/>
          <a:stretch/>
        </p:blipFill>
        <p:spPr bwMode="auto">
          <a:xfrm>
            <a:off x="1793" y="317351"/>
            <a:ext cx="6497619" cy="654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0" y="838200"/>
            <a:ext cx="2667000" cy="601980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0" bIns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“</a:t>
            </a:r>
            <a:r>
              <a:rPr lang="en-US" sz="3200" dirty="0" smtClean="0">
                <a:latin typeface="Franklin Gothic Medium" panose="020B0603020102020204" pitchFamily="34" charset="0"/>
              </a:rPr>
              <a:t>These </a:t>
            </a:r>
            <a:r>
              <a:rPr lang="en-US" sz="3200" dirty="0">
                <a:latin typeface="Franklin Gothic Medium" panose="020B0603020102020204" pitchFamily="34" charset="0"/>
              </a:rPr>
              <a:t>will go to the place where they will be punished forever. But those right with God will have life that lasts forever.” </a:t>
            </a:r>
            <a:endParaRPr lang="en-US" sz="3200" dirty="0" smtClean="0">
              <a:latin typeface="Franklin Gothic Medium" panose="020B06030201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Franklin Gothic Medium" pitchFamily="34" charset="0"/>
                <a:cs typeface="+mn-cs"/>
              </a:rPr>
              <a:t>Mat</a:t>
            </a:r>
            <a:r>
              <a:rPr lang="en-US" sz="2000" dirty="0">
                <a:latin typeface="Franklin Gothic Medium" pitchFamily="34" charset="0"/>
                <a:cs typeface="+mn-cs"/>
              </a:rPr>
              <a:t>. </a:t>
            </a:r>
            <a:r>
              <a:rPr lang="en-US" sz="2000" dirty="0" smtClean="0">
                <a:latin typeface="Franklin Gothic Medium" pitchFamily="34" charset="0"/>
                <a:cs typeface="+mn-cs"/>
              </a:rPr>
              <a:t>25:46</a:t>
            </a:r>
            <a:endParaRPr lang="en-US" sz="2000" dirty="0">
              <a:latin typeface="Franklin Gothic Medium" pitchFamily="34" charset="0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31376" y="0"/>
            <a:ext cx="9112624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600" kern="0" dirty="0" smtClean="0">
                <a:solidFill>
                  <a:schemeClr val="tx1"/>
                </a:solidFill>
                <a:latin typeface="Franklin Gothic Medium" pitchFamily="34" charset="0"/>
                <a:cs typeface="FrankRuehl" pitchFamily="34" charset="-79"/>
              </a:rPr>
              <a:t>Length of Sentence</a:t>
            </a:r>
            <a:endParaRPr lang="en-US" sz="6600" kern="0" dirty="0">
              <a:solidFill>
                <a:schemeClr val="tx1"/>
              </a:solidFill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81236197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erese\Desktop\MP900439513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" t="9064" r="7764" b="24648"/>
          <a:stretch/>
        </p:blipFill>
        <p:spPr bwMode="auto">
          <a:xfrm>
            <a:off x="1" y="23191"/>
            <a:ext cx="4272652" cy="248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erese\Desktop\imagesCAS5GKBI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1000"/>
                    </a14:imgEffect>
                    <a14:imgEffect>
                      <a14:colorTemperature colorTemp="4592"/>
                    </a14:imgEffect>
                    <a14:imgEffect>
                      <a14:saturation sat="247000"/>
                    </a14:imgEffect>
                    <a14:imgEffect>
                      <a14:brightnessContrast bright="13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72885"/>
            <a:ext cx="4272653" cy="248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2654" y="23190"/>
            <a:ext cx="4871346" cy="68348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0" bIns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All Man’s Religions: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Merit Based – </a:t>
            </a:r>
            <a:r>
              <a:rPr lang="en-US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Say men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can improve themselves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Honors man’s ‘spiritual’ achievements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Christianity Alone: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Mercy Based – Says man can only fail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Equally Honors God’s Love and Justice</a:t>
            </a:r>
            <a:endParaRPr lang="en-US" sz="2000" dirty="0">
              <a:latin typeface="Franklin Gothic Medium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225859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3.bp.blogspot.com/_TbkIC-eqFNM/THbpyX2B2xI/AAAAAAAAGp4/MUoSsdMS33g/s1600/Jesus_Crucifie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  <a14:imgEffect>
                      <a14:colorTemperature colorTemp="7563"/>
                    </a14:imgEffect>
                    <a14:imgEffect>
                      <a14:saturation sat="204000"/>
                    </a14:imgEffect>
                    <a14:imgEffect>
                      <a14:brightnessContrast bright="4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" y="0"/>
            <a:ext cx="9093323" cy="68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12577" y="-76200"/>
            <a:ext cx="913142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4700" kern="0" dirty="0">
                <a:solidFill>
                  <a:schemeClr val="tx1"/>
                </a:solidFill>
                <a:effectLst>
                  <a:glow rad="254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The </a:t>
            </a:r>
            <a:r>
              <a:rPr lang="en-US" sz="4700" kern="0" dirty="0" smtClean="0">
                <a:solidFill>
                  <a:schemeClr val="tx1"/>
                </a:solidFill>
                <a:effectLst>
                  <a:glow rad="254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Attorney for the Defense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4700" kern="0" dirty="0" smtClean="0">
                <a:solidFill>
                  <a:schemeClr val="tx1"/>
                </a:solidFill>
                <a:effectLst>
                  <a:glow rad="254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Jesus Christ Paid </a:t>
            </a:r>
            <a:r>
              <a:rPr lang="en-US" sz="4700" kern="0" dirty="0">
                <a:solidFill>
                  <a:schemeClr val="tx1"/>
                </a:solidFill>
                <a:effectLst>
                  <a:glow rad="254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Our </a:t>
            </a:r>
            <a:r>
              <a:rPr lang="en-US" sz="4700" kern="0" dirty="0" smtClean="0">
                <a:solidFill>
                  <a:schemeClr val="tx1"/>
                </a:solidFill>
                <a:effectLst>
                  <a:glow rad="254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Penalty</a:t>
            </a:r>
            <a:endParaRPr lang="en-US" sz="4700" kern="0" dirty="0">
              <a:solidFill>
                <a:schemeClr val="tx1"/>
              </a:solidFill>
              <a:effectLst>
                <a:glow rad="254000">
                  <a:srgbClr val="3A1300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419600"/>
            <a:ext cx="8991600" cy="23968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Jesus Christ was legally charged with </a:t>
            </a:r>
            <a:r>
              <a:rPr lang="en-US" sz="3200" dirty="0" smtClean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our </a:t>
            </a:r>
            <a: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sin.</a:t>
            </a:r>
            <a:b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</a:br>
            <a:endParaRPr lang="en-US" sz="800" dirty="0">
              <a:effectLst>
                <a:glow rad="254000">
                  <a:srgbClr val="3A1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All of </a:t>
            </a:r>
            <a:r>
              <a:rPr lang="en-US" sz="3200" dirty="0" smtClean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our </a:t>
            </a:r>
            <a: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sins were </a:t>
            </a:r>
            <a:r>
              <a:rPr lang="en-US" sz="3200" dirty="0" smtClean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placed </a:t>
            </a:r>
            <a: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on Jesus Christ.</a:t>
            </a:r>
            <a:b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</a:br>
            <a:endParaRPr lang="en-US" sz="800" dirty="0">
              <a:effectLst>
                <a:glow rad="254000">
                  <a:srgbClr val="3A1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  <a:p>
            <a:pPr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God poured out His </a:t>
            </a:r>
            <a:r>
              <a:rPr lang="en-US" sz="3200" dirty="0" smtClean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wrath </a:t>
            </a:r>
            <a: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on Jesus Christ in </a:t>
            </a:r>
            <a:b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</a:br>
            <a:r>
              <a:rPr lang="en-US" sz="3200" dirty="0" smtClean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our </a:t>
            </a:r>
            <a:r>
              <a:rPr lang="en-US" sz="3200" dirty="0">
                <a:effectLst>
                  <a:glow rad="2540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place.</a:t>
            </a:r>
          </a:p>
        </p:txBody>
      </p:sp>
    </p:spTree>
    <p:extLst>
      <p:ext uri="{BB962C8B-B14F-4D97-AF65-F5344CB8AC3E}">
        <p14:creationId xmlns:p14="http://schemas.microsoft.com/office/powerpoint/2010/main" val="3839655622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thatericalper.com/wp-content/uploads/2012/01/law-and-order-logo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5"/>
          <a:stretch/>
        </p:blipFill>
        <p:spPr bwMode="auto">
          <a:xfrm>
            <a:off x="0" y="193962"/>
            <a:ext cx="9148619" cy="55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619" y="4249554"/>
            <a:ext cx="9148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Adobe Garamond Pro Bold" pitchFamily="18" charset="0"/>
              </a:rPr>
              <a:t>Heavenly Intent</a:t>
            </a:r>
            <a:endParaRPr lang="en-US" sz="8000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46349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8673" y="0"/>
            <a:ext cx="3612075" cy="2057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en-US" sz="4400" kern="0" dirty="0">
                <a:effectLst>
                  <a:glow rad="254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The Attorney for the Defense</a:t>
            </a:r>
          </a:p>
        </p:txBody>
      </p:sp>
      <p:pic>
        <p:nvPicPr>
          <p:cNvPr id="3074" name="Picture 2" descr="C:\Users\Therese\Desktop\33_Law and Order\PIX\Mediator\Mediato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colorTemperature colorTemp="7250"/>
                    </a14:imgEffect>
                    <a14:imgEffect>
                      <a14:saturation sat="143000"/>
                    </a14:imgEffect>
                    <a14:imgEffect>
                      <a14:brightnessContrast bright="9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4"/>
          <a:stretch/>
        </p:blipFill>
        <p:spPr bwMode="auto">
          <a:xfrm>
            <a:off x="3313" y="0"/>
            <a:ext cx="5515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18674" y="2209800"/>
            <a:ext cx="362532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Franklin Gothic Medium" panose="020B0603020102020204" pitchFamily="34" charset="0"/>
              </a:rPr>
              <a:t>“There is one Man standing between God and men. That Man is Christ Jesus.”  </a:t>
            </a:r>
            <a:r>
              <a:rPr lang="en-US" sz="2000" dirty="0">
                <a:latin typeface="Franklin Gothic Medium" panose="020B0603020102020204" pitchFamily="34" charset="0"/>
              </a:rPr>
              <a:t>1 Tim. </a:t>
            </a:r>
            <a:r>
              <a:rPr lang="en-US" sz="2000" dirty="0" smtClean="0">
                <a:latin typeface="Franklin Gothic Medium" panose="020B0603020102020204" pitchFamily="34" charset="0"/>
              </a:rPr>
              <a:t>2:5</a:t>
            </a:r>
          </a:p>
          <a:p>
            <a:r>
              <a:rPr lang="en-US" sz="2000" dirty="0" smtClean="0">
                <a:latin typeface="Franklin Gothic Medium" panose="020B0603020102020204" pitchFamily="34" charset="0"/>
              </a:rPr>
              <a:t> </a:t>
            </a:r>
            <a:endParaRPr lang="en-US" sz="2000" dirty="0">
              <a:latin typeface="Franklin Gothic Medium" panose="020B0603020102020204" pitchFamily="34" charset="0"/>
            </a:endParaRPr>
          </a:p>
          <a:p>
            <a:r>
              <a:rPr lang="en-US" sz="3200" dirty="0">
                <a:latin typeface="Franklin Gothic Medium" panose="020B0603020102020204" pitchFamily="34" charset="0"/>
              </a:rPr>
              <a:t>“He went to heaven itself and He is before God for us.”  </a:t>
            </a:r>
            <a:r>
              <a:rPr lang="en-US" sz="2000" dirty="0">
                <a:latin typeface="Franklin Gothic Medium" panose="020B0603020102020204" pitchFamily="34" charset="0"/>
              </a:rPr>
              <a:t>Heb. 9:24</a:t>
            </a:r>
          </a:p>
        </p:txBody>
      </p:sp>
    </p:spTree>
    <p:extLst>
      <p:ext uri="{BB962C8B-B14F-4D97-AF65-F5344CB8AC3E}">
        <p14:creationId xmlns:p14="http://schemas.microsoft.com/office/powerpoint/2010/main" val="2850311257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herese\Desktop\33_Law and Order\PIX\Mediator\Jesus-hands-scars-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colorTemperature colorTemp="6582"/>
                    </a14:imgEffect>
                    <a14:imgEffect>
                      <a14:saturation sat="158000"/>
                    </a14:imgEffect>
                    <a14:imgEffect>
                      <a14:brightnessContrast bright="1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772400" cy="5181600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3A1300">
              <a:alpha val="46000"/>
            </a:srgbClr>
          </a:solidFill>
          <a:effectLst>
            <a:softEdge rad="25400"/>
          </a:effectLst>
        </p:spPr>
        <p:txBody>
          <a:bodyPr wrap="square" tIns="0" rIns="0" bIns="0">
            <a:noAutofit/>
          </a:bodyPr>
          <a:lstStyle/>
          <a:p>
            <a:r>
              <a:rPr lang="en-US" sz="3800" dirty="0" smtClean="0">
                <a:effectLst>
                  <a:glow rad="127000">
                    <a:srgbClr val="3A1300"/>
                  </a:glow>
                </a:effectLst>
                <a:latin typeface="Franklin Gothic Medium" panose="020B0603020102020204" pitchFamily="34" charset="0"/>
              </a:rPr>
              <a:t>“</a:t>
            </a:r>
            <a:r>
              <a:rPr lang="en-US" sz="3800" dirty="0">
                <a:effectLst>
                  <a:glow rad="127000">
                    <a:srgbClr val="3A1300"/>
                  </a:glow>
                </a:effectLst>
                <a:latin typeface="Franklin Gothic Medium" panose="020B0603020102020204" pitchFamily="34" charset="0"/>
              </a:rPr>
              <a:t>But if anyone does sin, there is One Who </a:t>
            </a:r>
            <a:r>
              <a:rPr lang="en-US" sz="3800" dirty="0">
                <a:latin typeface="Franklin Gothic Medium" panose="020B0603020102020204" pitchFamily="34" charset="0"/>
              </a:rPr>
              <a:t>will go between him and the Father. He is Jesus Christ, the One Who is right with God.” </a:t>
            </a:r>
            <a:r>
              <a:rPr lang="en-US" sz="2000" dirty="0">
                <a:latin typeface="Franklin Gothic Medium" panose="020B0603020102020204" pitchFamily="34" charset="0"/>
              </a:rPr>
              <a:t>1 John 2:1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0"/>
            <a:ext cx="5649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ffectLst>
                  <a:glow rad="393700">
                    <a:srgbClr val="3A1300"/>
                  </a:glow>
                </a:effectLst>
                <a:latin typeface="Franklin Gothic Medium" panose="020B0603020102020204" pitchFamily="34" charset="0"/>
              </a:rPr>
              <a:t>Evidence for the Defense</a:t>
            </a:r>
            <a:endParaRPr lang="en-US" sz="4000" dirty="0">
              <a:effectLst>
                <a:glow rad="393700">
                  <a:srgbClr val="3A1300"/>
                </a:glo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27249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6927" y="0"/>
            <a:ext cx="473132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6600" kern="0" dirty="0" smtClean="0">
                <a:solidFill>
                  <a:schemeClr val="tx1"/>
                </a:solidFill>
                <a:latin typeface="Franklin Gothic Medium" pitchFamily="34" charset="0"/>
                <a:cs typeface="FrankRuehl" pitchFamily="34" charset="-79"/>
              </a:rPr>
              <a:t>Pardon Conditions</a:t>
            </a:r>
            <a:endParaRPr lang="en-US" sz="6600" kern="0" dirty="0">
              <a:solidFill>
                <a:schemeClr val="tx1"/>
              </a:solidFill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0" y="3124200"/>
            <a:ext cx="4572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Admit</a:t>
            </a:r>
            <a:b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You have broken God’s laws.</a:t>
            </a:r>
            <a:endParaRPr lang="en-US" sz="4000" u="sng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4000" u="sng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4000" u="sng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4000" u="sng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4000" u="sng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4000" u="sng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4000" u="sng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endParaRPr lang="en-US" sz="4000" u="sng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://fc07.deviantart.net/fs38/f/2009/001/4/a/Remorse_by_guilem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colorTemperature colorTemp="7915"/>
                    </a14:imgEffect>
                    <a14:imgEffect>
                      <a14:saturation sat="174000"/>
                    </a14:imgEffect>
                    <a14:imgEffect>
                      <a14:brightnessContrast bright="7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65388"/>
            <a:ext cx="4748645" cy="6923388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710926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lenm/lenm0806/lenm080600009/3130724-business-concepts-court-ple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colorTemperature colorTemp="7581"/>
                    </a14:imgEffect>
                    <a14:imgEffect>
                      <a14:saturation sat="148000"/>
                    </a14:imgEffect>
                    <a14:imgEffect>
                      <a14:brightnessContrast bright="1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" y="1"/>
            <a:ext cx="58109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5486400" y="0"/>
            <a:ext cx="3657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4400" kern="0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FrankRuehl" pitchFamily="34" charset="-79"/>
              </a:rPr>
              <a:t>We can only throw ourselves on the mercy of the court!</a:t>
            </a:r>
            <a:endParaRPr lang="en-US" sz="4400" u="sng" kern="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4000" u="sng" kern="0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4000" u="sng" kern="0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4000" u="sng" kern="0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4000" u="sng" kern="0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4000" u="sng" kern="0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4000" u="sng" kern="0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4000" u="sng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53027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thecrackeddoor.com/Main/wp-content/uploads/2013/03/resurrection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colorTemperature colorTemp="8332"/>
                    </a14:imgEffect>
                    <a14:imgEffect>
                      <a14:saturation sat="73000"/>
                    </a14:imgEffect>
                    <a14:imgEffect>
                      <a14:brightnessContrast bright="13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3" y="0"/>
            <a:ext cx="9148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0" y="76200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6600" kern="0" dirty="0" smtClean="0">
                <a:solidFill>
                  <a:schemeClr val="tx1"/>
                </a:solidFill>
                <a:effectLst>
                  <a:glow rad="254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Pardon Conditions</a:t>
            </a:r>
            <a:endParaRPr lang="en-US" sz="6600" kern="0" dirty="0">
              <a:solidFill>
                <a:schemeClr val="tx1"/>
              </a:solidFill>
              <a:effectLst>
                <a:glow rad="254000">
                  <a:srgbClr val="3A1300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-27710" y="1018309"/>
            <a:ext cx="9171709" cy="3248891"/>
          </a:xfrm>
          <a:prstGeom prst="rect">
            <a:avLst/>
          </a:prstGeom>
          <a:noFill/>
          <a:ln>
            <a:noFill/>
          </a:ln>
          <a:effectLst>
            <a:glow rad="127000">
              <a:srgbClr val="3A13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indent="-7429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 startAt="2"/>
              <a:defRPr/>
            </a:pPr>
            <a:r>
              <a:rPr lang="en-US" sz="40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Believe</a:t>
            </a:r>
            <a:r>
              <a:rPr lang="en-US" sz="48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/>
            </a:r>
            <a:br>
              <a:rPr lang="en-US" sz="48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</a:br>
            <a:r>
              <a:rPr lang="en-US" sz="8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/>
            </a:r>
            <a:br>
              <a:rPr lang="en-US" sz="8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</a:br>
            <a:r>
              <a:rPr lang="en-US" sz="40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- The Penalty of Sin is eternal death.</a:t>
            </a:r>
            <a:r>
              <a:rPr lang="en-US" sz="48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/>
            </a:r>
            <a:br>
              <a:rPr lang="en-US" sz="48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</a:br>
            <a:r>
              <a:rPr lang="en-US" sz="8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/>
            </a:r>
            <a:br>
              <a:rPr lang="en-US" sz="8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</a:br>
            <a:r>
              <a:rPr lang="en-US" sz="4000" kern="0" dirty="0" smtClean="0">
                <a:effectLst>
                  <a:glow rad="1905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- Jesus Christ shed His blood, died on a cross and arose from the dead.</a:t>
            </a:r>
            <a:endParaRPr lang="en-US" sz="4000" u="sng" kern="0" dirty="0" smtClean="0">
              <a:effectLst>
                <a:glow rad="190500">
                  <a:srgbClr val="3A1300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44562809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testimoniesofheavenandhell.com/Bible-Verses/wp-content/uploads/2013/05/Bible-Verse-John-3-16-Cross-Scripture-Christian-HD-Wallpape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  <a14:imgEffect>
                      <a14:colorTemperature colorTemp="8248"/>
                    </a14:imgEffect>
                    <a14:imgEffect>
                      <a14:brightnessContrast bright="14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9164782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67525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allpaper.365greetings.com/d/71913-2/lord_jesus_30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  <a14:imgEffect>
                      <a14:colorTemperature colorTemp="9577"/>
                    </a14:imgEffect>
                    <a14:imgEffect>
                      <a14:saturation sat="185000"/>
                    </a14:imgEffect>
                    <a14:imgEffect>
                      <a14:brightnessContrast bright="5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0" y="40386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6600" kern="0" dirty="0" smtClean="0">
                <a:solidFill>
                  <a:schemeClr val="tx1"/>
                </a:solidFill>
                <a:effectLst>
                  <a:glow rad="127000">
                    <a:srgbClr val="180800"/>
                  </a:glow>
                </a:effectLst>
                <a:latin typeface="Franklin Gothic Medium" pitchFamily="34" charset="0"/>
                <a:cs typeface="FrankRuehl" pitchFamily="34" charset="-79"/>
              </a:rPr>
              <a:t>Pardon Conditions</a:t>
            </a:r>
            <a:endParaRPr lang="en-US" sz="6600" kern="0" dirty="0">
              <a:solidFill>
                <a:schemeClr val="tx1"/>
              </a:solidFill>
              <a:effectLst>
                <a:glow rad="127000">
                  <a:srgbClr val="180800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-1" y="5105400"/>
            <a:ext cx="9148543" cy="174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 startAt="3"/>
              <a:defRPr/>
            </a:pPr>
            <a:r>
              <a:rPr lang="en-US" sz="4300" kern="0" dirty="0" smtClean="0">
                <a:effectLst>
                  <a:glow rad="1905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Commit</a:t>
            </a:r>
            <a:br>
              <a:rPr lang="en-US" sz="4300" kern="0" dirty="0" smtClean="0">
                <a:effectLst>
                  <a:glow rad="1905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r>
              <a:rPr lang="en-US" sz="4300" kern="0" dirty="0" smtClean="0">
                <a:effectLst>
                  <a:glow rad="1905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- Confess Jesus Christ as Lord.</a:t>
            </a:r>
            <a:br>
              <a:rPr lang="en-US" sz="4300" kern="0" dirty="0" smtClean="0">
                <a:effectLst>
                  <a:glow rad="1905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r>
              <a:rPr lang="en-US" sz="4300" kern="0" dirty="0" smtClean="0">
                <a:effectLst>
                  <a:glow rad="190500">
                    <a:srgbClr val="180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- Repent of your sins.</a:t>
            </a:r>
            <a:endParaRPr lang="en-US" sz="4300" kern="0" dirty="0" smtClean="0">
              <a:effectLst>
                <a:glow rad="190500">
                  <a:srgbClr val="1808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>
              <a:latin typeface="Byington" pitchFamily="2" charset="0"/>
            </a:endParaRPr>
          </a:p>
          <a:p>
            <a:pPr marL="742950" indent="-74295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1636971548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urnbacktogod.com/wp-content/uploads/2011/10/Jesus-Christ-310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colorTemperature colorTemp="5752"/>
                    </a14:imgEffect>
                    <a14:imgEffect>
                      <a14:saturation sat="124000"/>
                    </a14:imgEffect>
                    <a14:imgEffect>
                      <a14:brightnessContrast bright="1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0"/>
            <a:ext cx="3810000" cy="3657600"/>
          </a:xfrm>
          <a:prstGeom prst="rect">
            <a:avLst/>
          </a:prstGeom>
          <a:effectLst>
            <a:glow rad="254000">
              <a:srgbClr val="FFFF00"/>
            </a:glow>
          </a:effectLst>
        </p:spPr>
        <p:txBody>
          <a:bodyPr lIns="0" tIns="0" rIns="0" bIns="0">
            <a:noAutofit/>
          </a:bodyPr>
          <a:lstStyle/>
          <a:p>
            <a:r>
              <a:rPr lang="en-US" sz="3800" b="1" dirty="0" smtClean="0">
                <a:ln w="25400">
                  <a:noFill/>
                </a:ln>
                <a:effectLst>
                  <a:glow rad="177800">
                    <a:srgbClr val="3A1300">
                      <a:alpha val="85000"/>
                    </a:srgbClr>
                  </a:glow>
                </a:effectLst>
                <a:latin typeface="Franklin Gothic Medium" panose="020B0603020102020204" pitchFamily="34" charset="0"/>
              </a:rPr>
              <a:t>“</a:t>
            </a:r>
            <a:r>
              <a:rPr lang="en-US" sz="3800" b="1" dirty="0">
                <a:ln w="25400">
                  <a:noFill/>
                </a:ln>
                <a:effectLst>
                  <a:glow rad="177800">
                    <a:srgbClr val="3A1300">
                      <a:alpha val="85000"/>
                    </a:srgbClr>
                  </a:glow>
                </a:effectLst>
                <a:latin typeface="Franklin Gothic Medium" panose="020B0603020102020204" pitchFamily="34" charset="0"/>
              </a:rPr>
              <a:t>God was so good to make a way for us to be saved from the punishment </a:t>
            </a:r>
            <a:endParaRPr lang="en-US" sz="3800" b="1" dirty="0" smtClean="0">
              <a:ln w="25400">
                <a:noFill/>
              </a:ln>
              <a:effectLst>
                <a:glow rad="177800">
                  <a:srgbClr val="3A1300">
                    <a:alpha val="85000"/>
                  </a:srgbClr>
                </a:glow>
              </a:effectLst>
              <a:latin typeface="Franklin Gothic Medium" panose="020B0603020102020204" pitchFamily="34" charset="0"/>
            </a:endParaRPr>
          </a:p>
          <a:p>
            <a:r>
              <a:rPr lang="en-US" sz="3800" b="1" dirty="0" smtClean="0">
                <a:ln w="25400">
                  <a:noFill/>
                </a:ln>
                <a:effectLst>
                  <a:glow rad="177800">
                    <a:srgbClr val="3A1300">
                      <a:alpha val="85000"/>
                    </a:srgbClr>
                  </a:glow>
                </a:effectLst>
                <a:latin typeface="Franklin Gothic Medium" panose="020B0603020102020204" pitchFamily="34" charset="0"/>
              </a:rPr>
              <a:t>of sin… </a:t>
            </a:r>
            <a:endParaRPr lang="en-US" sz="3800" b="1" dirty="0">
              <a:ln w="25400">
                <a:noFill/>
              </a:ln>
              <a:effectLst>
                <a:glow rad="177800">
                  <a:srgbClr val="3A1300">
                    <a:alpha val="85000"/>
                  </a:srgbClr>
                </a:glo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9800" y="0"/>
            <a:ext cx="3124200" cy="5181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3600" b="1" dirty="0" smtClean="0">
                <a:effectLst>
                  <a:glow rad="127000">
                    <a:srgbClr val="3A1300"/>
                  </a:glow>
                </a:effectLst>
                <a:latin typeface="Franklin Gothic Medium" panose="020B0603020102020204" pitchFamily="34" charset="0"/>
              </a:rPr>
              <a:t>What makes us think we will not go to hell if we do not take the way to heaven that He has made for us?” </a:t>
            </a:r>
            <a:r>
              <a:rPr lang="en-US" sz="2000" b="1" dirty="0" smtClean="0">
                <a:effectLst>
                  <a:glow rad="127000">
                    <a:srgbClr val="3A1300"/>
                  </a:glow>
                </a:effectLst>
                <a:latin typeface="Franklin Gothic Medium" panose="020B0603020102020204" pitchFamily="34" charset="0"/>
              </a:rPr>
              <a:t>Heb. 2:3  </a:t>
            </a:r>
            <a:endParaRPr lang="en-US" sz="2000" b="1" dirty="0">
              <a:effectLst>
                <a:glow rad="127000">
                  <a:srgbClr val="3A1300"/>
                </a:glo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63048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amanoffering.com/blog/wp-content/uploads/2010/10/prayer_man_sm1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colorTemperature colorTemp="8331"/>
                    </a14:imgEffect>
                    <a14:imgEffect>
                      <a14:saturation sat="125000"/>
                    </a14:imgEffect>
                    <a14:imgEffect>
                      <a14:brightnessContrast bright="20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66"/>
          <a:stretch/>
        </p:blipFill>
        <p:spPr bwMode="auto">
          <a:xfrm>
            <a:off x="24245" y="0"/>
            <a:ext cx="9119755" cy="54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22" y="4303455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“If we confess our sins, He is faithful and righteous to forgive us our sins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...”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1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John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1:9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“But unless you repent, you will all likewise perish”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+mn-cs"/>
              </a:rPr>
              <a:t>Luke 13:5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017360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3810000"/>
          </a:xfrm>
        </p:spPr>
        <p:txBody>
          <a:bodyPr/>
          <a:lstStyle/>
          <a:p>
            <a:r>
              <a:rPr lang="en-US" sz="4000" dirty="0" smtClean="0"/>
              <a:t>Next Slide: Song – </a:t>
            </a:r>
            <a:br>
              <a:rPr lang="en-US" sz="4000" dirty="0" smtClean="0"/>
            </a:br>
            <a:r>
              <a:rPr lang="en-US" sz="4000" dirty="0" smtClean="0"/>
              <a:t>Were it not for Grace</a:t>
            </a:r>
            <a:br>
              <a:rPr lang="en-US" sz="40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Download Here:</a:t>
            </a:r>
            <a:br>
              <a:rPr lang="en-US" dirty="0" smtClean="0"/>
            </a:b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youtu.be/5u9q69c9PEs</a:t>
            </a:r>
            <a:r>
              <a:rPr lang="en-US" sz="2000" dirty="0" smtClean="0"/>
              <a:t>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23810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-oN-3a3raj54/T9_6_75spgI/AAAAAAAAARA/hUqQQZGtzmw/s1600/hebrews-9-27-free-bible-verse-desktop-wallpapers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colorTemperature colorTemp="7502"/>
                    </a14:imgEffect>
                    <a14:imgEffect>
                      <a14:saturation sat="153000"/>
                    </a14:imgEffect>
                    <a14:imgEffect>
                      <a14:brightnessContrast bright="-3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6" b="12408"/>
          <a:stretch/>
        </p:blipFill>
        <p:spPr bwMode="auto">
          <a:xfrm>
            <a:off x="0" y="8374"/>
            <a:ext cx="9144000" cy="68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-76200" y="8375"/>
            <a:ext cx="9220200" cy="113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5200" kern="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dist="63500" dir="5400000" sx="101000" sy="101000" algn="ctr" rotWithShape="0">
                    <a:schemeClr val="bg1"/>
                  </a:outerShdw>
                </a:effectLst>
                <a:latin typeface="AR JULIAN" panose="02000000000000000000" pitchFamily="2" charset="0"/>
                <a:cs typeface="FrankRuehl" pitchFamily="34" charset="-79"/>
              </a:rPr>
              <a:t>Are you prepared to stand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5200" kern="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dist="63500" dir="5400000" sx="101000" sy="101000" algn="ctr" rotWithShape="0">
                    <a:schemeClr val="bg1"/>
                  </a:outerShdw>
                </a:effectLst>
                <a:latin typeface="AR JULIAN" panose="02000000000000000000" pitchFamily="2" charset="0"/>
                <a:cs typeface="FrankRuehl" pitchFamily="34" charset="-79"/>
              </a:rPr>
              <a:t>trial in God’s courtroom?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4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2840191"/>
      </p:ext>
    </p:extLst>
  </p:cSld>
  <p:clrMapOvr>
    <a:masterClrMapping/>
  </p:clrMapOvr>
  <p:transition advClick="0">
    <p:sndAc>
      <p:stSnd>
        <p:snd r:embed="rId3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0" y="3657601"/>
            <a:ext cx="3989893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 smtClean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 smtClean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 smtClean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 smtClean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5257800" cy="327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 smtClean="0"/>
              <a:t>Is Jesus 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 smtClean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 smtClean="0"/>
              <a:t>“They </a:t>
            </a:r>
            <a:r>
              <a:rPr lang="en-US" sz="2800" b="1" dirty="0"/>
              <a:t>said to each other, </a:t>
            </a:r>
            <a:r>
              <a:rPr lang="en-US" sz="2800" b="1" dirty="0" smtClean="0"/>
              <a:t>‘Did </a:t>
            </a:r>
            <a:r>
              <a:rPr lang="en-US" sz="2800" b="1" dirty="0"/>
              <a:t>not our hearts burn within us while he talked to us on the road, while he opened to us the Scriptures</a:t>
            </a:r>
            <a:r>
              <a:rPr lang="en-US" sz="2800" b="1" dirty="0" smtClean="0"/>
              <a:t>?’”</a:t>
            </a:r>
          </a:p>
        </p:txBody>
      </p:sp>
    </p:spTree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 smtClean="0"/>
              <a:t>A prayer of faith </a:t>
            </a:r>
            <a:r>
              <a:rPr lang="en-US" sz="3600" b="1" dirty="0" smtClean="0">
                <a:sym typeface="Wingdings" pitchFamily="2" charset="2"/>
              </a:rPr>
              <a:t></a:t>
            </a:r>
            <a:r>
              <a:rPr lang="en-US" sz="3600" b="1" dirty="0" smtClean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85800"/>
            <a:ext cx="28194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 smtClean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 smtClean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</a:t>
            </a:r>
            <a:r>
              <a:rPr lang="en-US" sz="3200" dirty="0" smtClean="0">
                <a:latin typeface="Arial" charset="0"/>
              </a:rPr>
              <a:t>it </a:t>
            </a:r>
            <a:r>
              <a:rPr lang="en-US" sz="3200" dirty="0">
                <a:latin typeface="Arial" charset="0"/>
              </a:rPr>
              <a:t>would mean </a:t>
            </a:r>
            <a:r>
              <a:rPr lang="en-US" sz="3200" dirty="0" smtClean="0">
                <a:latin typeface="Arial" charset="0"/>
              </a:rPr>
              <a:t>more </a:t>
            </a:r>
            <a:r>
              <a:rPr lang="en-US" sz="3200" dirty="0">
                <a:latin typeface="Arial" charset="0"/>
              </a:rPr>
              <a:t>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 smtClean="0"/>
              <a:t>Faith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95250"/>
            <a:ext cx="9144000" cy="600075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 smtClean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3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 smtClean="0"/>
              <a:t>Important Questions</a:t>
            </a:r>
            <a:endParaRPr lang="en-US" sz="3200" b="1" dirty="0" smtClean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 smtClean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 smtClean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 smtClean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 smtClean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 smtClean="0"/>
              <a:t>Do you believe that He is here, waiting to save you right now?</a:t>
            </a:r>
            <a:r>
              <a:rPr lang="en-US" sz="3200" dirty="0" smtClean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 smtClean="0"/>
              <a:t>The Prayer of a Sinner Turning to Jesus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Dear Jesus, </a:t>
            </a:r>
            <a:r>
              <a:rPr lang="en-US" dirty="0"/>
              <a:t>I know that I have sinned against </a:t>
            </a:r>
            <a:r>
              <a:rPr lang="en-US" dirty="0" smtClean="0"/>
              <a:t>You </a:t>
            </a:r>
            <a:r>
              <a:rPr lang="en-US" dirty="0"/>
              <a:t>and that my sins separate me from </a:t>
            </a:r>
            <a:r>
              <a:rPr lang="en-US" dirty="0" smtClean="0"/>
              <a:t>You</a:t>
            </a:r>
            <a:r>
              <a:rPr lang="en-US" dirty="0"/>
              <a:t>. </a:t>
            </a:r>
            <a:endParaRPr lang="en-US" dirty="0" smtClean="0"/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I </a:t>
            </a:r>
            <a:r>
              <a:rPr lang="en-US" dirty="0"/>
              <a:t>am truly sorry. </a:t>
            </a:r>
            <a:endParaRPr lang="en-US" dirty="0" smtClean="0"/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Right now, I turn </a:t>
            </a:r>
            <a:r>
              <a:rPr lang="en-US" dirty="0"/>
              <a:t>away from my sinful past </a:t>
            </a:r>
            <a:r>
              <a:rPr lang="en-US" dirty="0" smtClean="0"/>
              <a:t>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Please </a:t>
            </a:r>
            <a:r>
              <a:rPr lang="en-US" dirty="0"/>
              <a:t>forgive me, and help me </a:t>
            </a:r>
            <a:r>
              <a:rPr lang="en-US" dirty="0" smtClean="0"/>
              <a:t>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I </a:t>
            </a:r>
            <a:r>
              <a:rPr lang="en-US" dirty="0"/>
              <a:t>believe Y</a:t>
            </a:r>
            <a:r>
              <a:rPr lang="en-US" dirty="0" smtClean="0"/>
              <a:t>ou died </a:t>
            </a:r>
            <a:r>
              <a:rPr lang="en-US" dirty="0"/>
              <a:t>for my </a:t>
            </a:r>
            <a:r>
              <a:rPr lang="en-US" dirty="0" smtClean="0"/>
              <a:t>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I Believe You rose </a:t>
            </a:r>
            <a:r>
              <a:rPr lang="en-US" dirty="0"/>
              <a:t>from the dead, </a:t>
            </a:r>
            <a:r>
              <a:rPr lang="en-US" dirty="0" smtClean="0"/>
              <a:t> you are </a:t>
            </a:r>
            <a:r>
              <a:rPr lang="en-US" dirty="0"/>
              <a:t>alive, and </a:t>
            </a:r>
            <a:r>
              <a:rPr lang="en-US" dirty="0" smtClean="0"/>
              <a:t>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I </a:t>
            </a:r>
            <a:r>
              <a:rPr lang="en-US" dirty="0"/>
              <a:t>invite Y</a:t>
            </a:r>
            <a:r>
              <a:rPr lang="en-US" dirty="0" smtClean="0"/>
              <a:t>ou Jesus to be both my </a:t>
            </a:r>
            <a:r>
              <a:rPr lang="en-US" dirty="0"/>
              <a:t>Savior and the Lord of my </a:t>
            </a:r>
            <a:r>
              <a:rPr lang="en-US" dirty="0" smtClean="0"/>
              <a:t>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</a:t>
            </a:r>
            <a:r>
              <a:rPr lang="en-US" dirty="0" smtClean="0"/>
              <a:t>my life from now on.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 smtClean="0"/>
              <a:t>“But some people did accept him. They believed in him, and he gave them the right to become children of God.”</a:t>
            </a:r>
            <a:r>
              <a:rPr lang="en-US" sz="2700" dirty="0" smtClean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 smtClean="0"/>
              <a:t>John 1:12</a:t>
            </a:r>
            <a:r>
              <a:rPr lang="en-US" sz="2700" dirty="0" smtClean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3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7369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3200400" y="3429000"/>
            <a:ext cx="5943600" cy="34290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 smtClean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 smtClean="0"/>
              <a:t>What is the meaning of the name-tag?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 smtClean="0"/>
              <a:t>What have you </a:t>
            </a:r>
            <a:r>
              <a:rPr lang="en-US" sz="3000" dirty="0"/>
              <a:t>b</a:t>
            </a:r>
            <a:r>
              <a:rPr lang="en-US" sz="3000" b="1" dirty="0" smtClean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 smtClean="0"/>
              <a:t>What do you want to tell the world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76200"/>
            <a:ext cx="2971800" cy="6453188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bIns="0" anchor="ctr">
            <a:spAutoFit/>
          </a:bodyPr>
          <a:lstStyle/>
          <a:p>
            <a:r>
              <a:rPr lang="en-US" sz="3600" b="1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>
                <a:latin typeface="Arial" charset="0"/>
              </a:rPr>
              <a:t> </a:t>
            </a:r>
          </a:p>
          <a:p>
            <a:pPr algn="r"/>
            <a:r>
              <a:rPr lang="en-US" sz="2000" b="1">
                <a:latin typeface="Arial" charset="0"/>
              </a:rPr>
              <a:t>Rom. 10:9</a:t>
            </a:r>
            <a:r>
              <a:rPr lang="en-US" sz="2400" b="1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1.lavenircdn.net/Assets/Images_Upload/Actu24/2012/10/03/justice_fotali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colorTemperature colorTemp="4083"/>
                    </a14:imgEffect>
                    <a14:imgEffect>
                      <a14:saturation sat="141000"/>
                    </a14:imgEffect>
                    <a14:imgEffect>
                      <a14:brightnessContrast bright="8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7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0" y="1905000"/>
            <a:ext cx="6934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000" kern="0" dirty="0" smtClean="0">
                <a:effectLst>
                  <a:glow rad="1397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The Judge</a:t>
            </a:r>
            <a:br>
              <a:rPr lang="en-US" sz="4000" kern="0" dirty="0" smtClean="0">
                <a:effectLst>
                  <a:glow rad="1397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endParaRPr lang="en-US" sz="2000" kern="0" dirty="0" smtClean="0">
              <a:effectLst>
                <a:glow rad="139700">
                  <a:srgbClr val="3A1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000" kern="0" dirty="0" smtClean="0">
                <a:effectLst>
                  <a:glow rad="1397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The Charge</a:t>
            </a:r>
            <a:br>
              <a:rPr lang="en-US" sz="4000" kern="0" dirty="0" smtClean="0">
                <a:effectLst>
                  <a:glow rad="1397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endParaRPr lang="en-US" sz="2000" kern="0" dirty="0" smtClean="0">
              <a:effectLst>
                <a:glow rad="139700">
                  <a:srgbClr val="3A1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000" kern="0" dirty="0" smtClean="0">
                <a:effectLst>
                  <a:glow rad="1397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The Penalty</a:t>
            </a:r>
            <a:br>
              <a:rPr lang="en-US" sz="4000" kern="0" dirty="0" smtClean="0">
                <a:effectLst>
                  <a:glow rad="1397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endParaRPr lang="en-US" sz="2000" kern="0" dirty="0" smtClean="0">
              <a:effectLst>
                <a:glow rad="139700">
                  <a:srgbClr val="3A1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000" kern="0" dirty="0" smtClean="0">
                <a:effectLst>
                  <a:glow rad="1397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Potential Legal Defenses</a:t>
            </a:r>
            <a:br>
              <a:rPr lang="en-US" sz="4000" kern="0" dirty="0" smtClean="0">
                <a:effectLst>
                  <a:glow rad="1397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endParaRPr lang="en-US" sz="2000" kern="0" dirty="0" smtClean="0">
              <a:effectLst>
                <a:glow rad="139700">
                  <a:srgbClr val="3A1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000" kern="0" dirty="0" smtClean="0">
                <a:effectLst>
                  <a:glow rad="139700">
                    <a:srgbClr val="3A1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Plea Agreement or Trial</a:t>
            </a:r>
            <a:endParaRPr lang="en-US" sz="4000" kern="0" dirty="0">
              <a:effectLst>
                <a:glow rad="139700">
                  <a:srgbClr val="3A1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" y="0"/>
            <a:ext cx="571499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effectLst>
                  <a:glow rad="127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The Legal </a:t>
            </a:r>
          </a:p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effectLst>
                  <a:glow rad="127000">
                    <a:srgbClr val="3A1300"/>
                  </a:glow>
                </a:effectLst>
                <a:latin typeface="Franklin Gothic Medium" pitchFamily="34" charset="0"/>
                <a:cs typeface="FrankRuehl" pitchFamily="34" charset="-79"/>
              </a:rPr>
              <a:t>System</a:t>
            </a:r>
            <a:endParaRPr lang="en-US" sz="7200" kern="0" dirty="0">
              <a:solidFill>
                <a:schemeClr val="tx1"/>
              </a:solidFill>
              <a:effectLst>
                <a:glow rad="127000">
                  <a:srgbClr val="3A1300"/>
                </a:glow>
              </a:effectLst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8835358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1352002_861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7825"/>
            <a:ext cx="9144000" cy="64817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5105400"/>
            <a:ext cx="9144000" cy="1676400"/>
          </a:xfrm>
          <a:prstGeom prst="rect">
            <a:avLst/>
          </a:prstGeom>
          <a:solidFill>
            <a:schemeClr val="bg1">
              <a:alpha val="5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3600" b="1" dirty="0">
                <a:latin typeface="Arial" charset="0"/>
              </a:rPr>
              <a:t>…Cleanse your hands, you sinners, and make your hearts pure, you who are half-hearted towards God.”</a:t>
            </a:r>
            <a:r>
              <a:rPr lang="en-US" sz="2700" dirty="0">
                <a:latin typeface="Arial" charset="0"/>
              </a:rPr>
              <a:t> </a:t>
            </a:r>
            <a:r>
              <a:rPr lang="en-US" sz="2000" i="1" dirty="0">
                <a:latin typeface="Arial" charset="0"/>
              </a:rPr>
              <a:t>James 4:8 WNT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8600" y="152400"/>
            <a:ext cx="518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lgerian" pitchFamily="82" charset="0"/>
              </a:rPr>
              <a:t>Altar Time</a:t>
            </a:r>
            <a:endParaRPr lang="en-US" sz="6600" dirty="0">
              <a:latin typeface="Algerian" pitchFamily="82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3429000" cy="2819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4000" dirty="0" smtClean="0"/>
              <a:t>“Draw near to God, and He will draw near to you… </a:t>
            </a:r>
          </a:p>
        </p:txBody>
      </p:sp>
    </p:spTree>
    <p:extLst>
      <p:ext uri="{BB962C8B-B14F-4D97-AF65-F5344CB8AC3E}">
        <p14:creationId xmlns:p14="http://schemas.microsoft.com/office/powerpoint/2010/main" val="16472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amily_praying_hands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19800" y="473075"/>
            <a:ext cx="2971800" cy="1431925"/>
          </a:xfrm>
        </p:spPr>
        <p:txBody>
          <a:bodyPr/>
          <a:lstStyle/>
          <a:p>
            <a:r>
              <a:rPr lang="en-US" sz="5400" smtClean="0"/>
              <a:t>Close in Prayer</a:t>
            </a:r>
          </a:p>
        </p:txBody>
      </p:sp>
    </p:spTree>
    <p:extLst>
      <p:ext uri="{BB962C8B-B14F-4D97-AF65-F5344CB8AC3E}">
        <p14:creationId xmlns:p14="http://schemas.microsoft.com/office/powerpoint/2010/main" val="7544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810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/>
              <a:t>Note:</a:t>
            </a:r>
            <a:r>
              <a:rPr lang="en-US" sz="2400" smtClean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algn="ctr"/>
            <a:r>
              <a:rPr lang="en-US" sz="2000" b="1" u="sng" dirty="0">
                <a:hlinkClick r:id="rId5"/>
              </a:rPr>
              <a:t>http://campaignkerusso.org/?</a:t>
            </a:r>
            <a:r>
              <a:rPr lang="en-US" sz="2000" b="1" u="sng" dirty="0" smtClean="0">
                <a:hlinkClick r:id="rId5"/>
              </a:rPr>
              <a:t>p=10909</a:t>
            </a:r>
            <a:r>
              <a:rPr lang="en-US" sz="2000" b="1" u="sng" dirty="0" smtClean="0"/>
              <a:t> </a:t>
            </a:r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</a:t>
            </a:r>
            <a:r>
              <a:rPr lang="en-US" sz="2400" dirty="0" smtClean="0">
                <a:latin typeface="Arial" charset="0"/>
              </a:rPr>
              <a:t>love </a:t>
            </a:r>
            <a:r>
              <a:rPr lang="en-US" sz="2400" dirty="0">
                <a:latin typeface="Arial" charset="0"/>
              </a:rPr>
              <a:t>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6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87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amily-Worship-Background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816"/>
            <a:ext cx="9144000" cy="6828184"/>
          </a:xfrm>
          <a:noFill/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3130" y="5638800"/>
            <a:ext cx="9110870" cy="1219201"/>
          </a:xfrm>
          <a:solidFill>
            <a:srgbClr val="523706">
              <a:alpha val="72156"/>
            </a:srgbClr>
          </a:solidFill>
        </p:spPr>
        <p:txBody>
          <a:bodyPr/>
          <a:lstStyle/>
          <a:p>
            <a:pPr algn="ctr" eaLnBrk="1" hangingPunct="1"/>
            <a:r>
              <a:rPr lang="en-US" dirty="0" smtClean="0"/>
              <a:t>Welcome to </a:t>
            </a:r>
            <a:r>
              <a:rPr lang="en-US" dirty="0" err="1" smtClean="0"/>
              <a:t>Aggieland</a:t>
            </a:r>
            <a:r>
              <a:rPr lang="en-US" dirty="0" smtClean="0"/>
              <a:t> Faith</a:t>
            </a:r>
            <a:br>
              <a:rPr lang="en-US" dirty="0" smtClean="0"/>
            </a:br>
            <a:r>
              <a:rPr lang="en-US" dirty="0" smtClean="0"/>
              <a:t>Family Style Worship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/>
          <a:lstStyle/>
          <a:p>
            <a:pPr eaLnBrk="1" hangingPunct="1"/>
            <a:r>
              <a:rPr lang="en-US" sz="4300" b="1" dirty="0" smtClean="0"/>
              <a:t>CURRENT SCHEDULE: </a:t>
            </a:r>
            <a:br>
              <a:rPr lang="en-US" sz="4300" b="1" dirty="0" smtClean="0"/>
            </a:br>
            <a:r>
              <a:rPr lang="en-US" sz="4000" dirty="0" smtClean="0"/>
              <a:t>See www.Aggielandfaith.org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62500" y="1752600"/>
            <a:ext cx="43815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500" b="1" smtClean="0"/>
              <a:t>SATURDAY —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/>
              <a:t>	At Bee Creek Park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500" smtClean="0"/>
              <a:t>	2:00-4:00pm: Through the bible with felt-board stories – plus hot-dogs &amp; drinks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500" smtClean="0"/>
          </a:p>
          <a:p>
            <a:pPr eaLnBrk="1" hangingPunct="1">
              <a:lnSpc>
                <a:spcPct val="90000"/>
              </a:lnSpc>
            </a:pPr>
            <a:r>
              <a:rPr lang="en-US" sz="2500" b="1" smtClean="0"/>
              <a:t>SUNDAY — 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/>
              <a:t>	At Bee Creek Park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500" smtClean="0"/>
              <a:t>	2:00-4pm: Free snacks, drinks, kids crafts, prizes, singing &amp; bible preaching </a:t>
            </a:r>
            <a:endParaRPr lang="en-US" sz="2100" smtClean="0"/>
          </a:p>
        </p:txBody>
      </p:sp>
      <p:pic>
        <p:nvPicPr>
          <p:cNvPr id="19460" name="Picture 9" descr="hot_dog_iStock_000001755412_270x203"/>
          <p:cNvPicPr>
            <a:picLocks noChangeAspect="1" noChangeArrowheads="1"/>
          </p:cNvPicPr>
          <p:nvPr/>
        </p:nvPicPr>
        <p:blipFill>
          <a:blip r:embed="rId2">
            <a:lum bright="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1148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2400" y="609600"/>
            <a:ext cx="5181600" cy="1676400"/>
          </a:xfrm>
        </p:spPr>
        <p:txBody>
          <a:bodyPr/>
          <a:lstStyle/>
          <a:p>
            <a:pPr eaLnBrk="1" hangingPunct="1"/>
            <a:r>
              <a:rPr lang="en-US" sz="4000" b="1" smtClean="0"/>
              <a:t>Would You Like Prayer or Bible Study at Your House?</a:t>
            </a:r>
          </a:p>
        </p:txBody>
      </p:sp>
      <p:pic>
        <p:nvPicPr>
          <p:cNvPr id="20483" name="Picture 4" descr="grou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505200" cy="2789929"/>
          </a:xfrm>
          <a:noFill/>
        </p:spPr>
      </p:pic>
      <p:sp>
        <p:nvSpPr>
          <p:cNvPr id="2048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895600"/>
            <a:ext cx="85344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500" b="1" u="sng" dirty="0" smtClean="0">
                <a:solidFill>
                  <a:srgbClr val="F6FF3F"/>
                </a:solidFill>
              </a:rPr>
              <a:t>Personal Prayer</a:t>
            </a:r>
            <a:r>
              <a:rPr lang="en-US" sz="2500" b="1" u="sng" dirty="0" smtClean="0"/>
              <a:t>: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400" dirty="0" smtClean="0"/>
              <a:t>We can come to your home &amp; pray with you, or you can email us when you need prayer.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 u="sng" dirty="0" smtClean="0">
                <a:solidFill>
                  <a:srgbClr val="F6FF3F"/>
                </a:solidFill>
              </a:rPr>
              <a:t>Home Bible Study:</a:t>
            </a:r>
            <a:r>
              <a:rPr lang="en-US" sz="2500" b="1" dirty="0" smtClean="0">
                <a:solidFill>
                  <a:srgbClr val="F6FF3F"/>
                </a:solidFill>
              </a:rPr>
              <a:t/>
            </a:r>
            <a:br>
              <a:rPr lang="en-US" sz="2500" b="1" dirty="0" smtClean="0">
                <a:solidFill>
                  <a:srgbClr val="F6FF3F"/>
                </a:solidFill>
              </a:rPr>
            </a:br>
            <a:r>
              <a:rPr lang="en-US" sz="2400" dirty="0" smtClean="0"/>
              <a:t>We will come to your home &amp; hold</a:t>
            </a:r>
            <a:br>
              <a:rPr lang="en-US" sz="2400" dirty="0" smtClean="0"/>
            </a:br>
            <a:r>
              <a:rPr lang="en-US" sz="2400" dirty="0" smtClean="0"/>
              <a:t>a bible study for you &amp; your friends.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 u="sng" dirty="0" smtClean="0">
                <a:solidFill>
                  <a:srgbClr val="F6FF3F"/>
                </a:solidFill>
              </a:rPr>
              <a:t>Bible Party: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400" dirty="0" smtClean="0"/>
              <a:t>We will hold a Kid’s Bible Party:</a:t>
            </a:r>
            <a:br>
              <a:rPr lang="en-US" sz="2400" dirty="0" smtClean="0"/>
            </a:br>
            <a:r>
              <a:rPr lang="en-US" sz="2400" dirty="0" smtClean="0"/>
              <a:t>You provide the food &amp; kids - we </a:t>
            </a:r>
            <a:br>
              <a:rPr lang="en-US" sz="2400" dirty="0" smtClean="0"/>
            </a:br>
            <a:r>
              <a:rPr lang="en-US" sz="2400" dirty="0" smtClean="0"/>
              <a:t>will do the bible fun &amp; stories.</a:t>
            </a:r>
          </a:p>
        </p:txBody>
      </p:sp>
      <p:pic>
        <p:nvPicPr>
          <p:cNvPr id="20485" name="Picture 5" descr="bettylukenslarge_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4174505"/>
            <a:ext cx="3250096" cy="2392983"/>
          </a:xfr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04800" y="5029200"/>
            <a:ext cx="579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6800" y="304800"/>
            <a:ext cx="4267200" cy="28956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Would You Like Visitation?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14400" y="3581400"/>
            <a:ext cx="8229600" cy="2209800"/>
          </a:xfrm>
        </p:spPr>
        <p:txBody>
          <a:bodyPr/>
          <a:lstStyle/>
          <a:p>
            <a:pPr eaLnBrk="1" hangingPunct="1"/>
            <a:r>
              <a:rPr lang="en-US" sz="3200" smtClean="0"/>
              <a:t>We will visit a friend, loved one in the hospital or in prison to pray for them &amp; share Christ with them.</a:t>
            </a:r>
          </a:p>
          <a:p>
            <a:pPr eaLnBrk="1" hangingPunct="1"/>
            <a:r>
              <a:rPr lang="en-US" sz="3200" smtClean="0"/>
              <a:t>Contact: </a:t>
            </a:r>
            <a:r>
              <a:rPr lang="en-US" sz="3200" smtClean="0">
                <a:hlinkClick r:id="rId2"/>
              </a:rPr>
              <a:t>info@aggielandfaith.org</a:t>
            </a:r>
            <a:r>
              <a:rPr lang="en-US" sz="3200" smtClean="0"/>
              <a:t> </a:t>
            </a:r>
          </a:p>
        </p:txBody>
      </p:sp>
      <p:pic>
        <p:nvPicPr>
          <p:cNvPr id="21508" name="Picture 4" descr="3288902374_bde27041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4572000" cy="306228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581400"/>
            <a:ext cx="9144000" cy="3276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4000" b="1" dirty="0" smtClean="0">
                <a:hlinkClick r:id="rId2"/>
              </a:rPr>
              <a:t>www.aggielandfaith.org</a:t>
            </a:r>
            <a:endParaRPr lang="en-US" sz="40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4000" dirty="0" smtClean="0"/>
              <a:t>Go here to see pictures &amp; videos</a:t>
            </a:r>
          </a:p>
          <a:p>
            <a:pPr eaLnBrk="1" hangingPunct="1">
              <a:lnSpc>
                <a:spcPct val="90000"/>
              </a:lnSpc>
            </a:pPr>
            <a:r>
              <a:rPr lang="en-US" sz="4000" dirty="0" smtClean="0"/>
              <a:t>Go here to subscribe to e-mails about changes &amp; cancellations</a:t>
            </a:r>
            <a:r>
              <a:rPr lang="en-US" sz="2700" dirty="0" smtClean="0"/>
              <a:t> </a:t>
            </a:r>
          </a:p>
        </p:txBody>
      </p:sp>
      <p:pic>
        <p:nvPicPr>
          <p:cNvPr id="22531" name="Picture 3" descr="head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53105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810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/>
              <a:t>Note:</a:t>
            </a:r>
            <a:r>
              <a:rPr lang="en-US" sz="2400" smtClean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algn="ctr"/>
            <a:r>
              <a:rPr lang="en-US" sz="2000" b="1" u="sng" dirty="0">
                <a:hlinkClick r:id="rId6"/>
              </a:rPr>
              <a:t>http://campaignkerusso.org/?</a:t>
            </a:r>
            <a:r>
              <a:rPr lang="en-US" sz="2000" b="1" u="sng" dirty="0" smtClean="0">
                <a:hlinkClick r:id="rId6"/>
              </a:rPr>
              <a:t>p=10909</a:t>
            </a:r>
            <a:r>
              <a:rPr lang="en-US" sz="2000" b="1" u="sng" dirty="0" smtClean="0"/>
              <a:t>   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</a:t>
            </a:r>
            <a:r>
              <a:rPr lang="en-US" sz="2400" dirty="0" smtClean="0">
                <a:latin typeface="Arial" charset="0"/>
              </a:rPr>
              <a:t>love </a:t>
            </a:r>
            <a:r>
              <a:rPr lang="en-US" sz="2400" dirty="0">
                <a:latin typeface="Arial" charset="0"/>
              </a:rPr>
              <a:t>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7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herese\Desktop\33_Law and Order\PIX\Procecuter\Pro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colorTemperature colorTemp="8744"/>
                    </a14:imgEffect>
                    <a14:imgEffect>
                      <a14:saturation sat="131000"/>
                    </a14:imgEffect>
                    <a14:imgEffect>
                      <a14:brightnessContrast bright="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-2101"/>
            <a:ext cx="9134272" cy="68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4724400"/>
            <a:ext cx="8915400" cy="25207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5400" dirty="0" smtClean="0">
                <a:effectLst>
                  <a:glow rad="127000">
                    <a:srgbClr val="180800"/>
                  </a:glow>
                </a:effectLst>
                <a:latin typeface="Franklin Gothic Medium" panose="020B0603020102020204" pitchFamily="34" charset="0"/>
              </a:rPr>
              <a:t>The Prosecutor</a:t>
            </a:r>
            <a:endParaRPr lang="en-US" sz="5400" dirty="0" smtClean="0">
              <a:latin typeface="Franklin Gothic Medium" panose="020B0603020102020204" pitchFamily="34" charset="0"/>
            </a:endParaRPr>
          </a:p>
          <a:p>
            <a:endParaRPr lang="en-US" sz="800" dirty="0">
              <a:effectLst>
                <a:glow rad="127000">
                  <a:srgbClr val="180800"/>
                </a:glow>
              </a:effectLst>
              <a:latin typeface="Franklin Gothic Medium" panose="020B0603020102020204" pitchFamily="34" charset="0"/>
            </a:endParaRPr>
          </a:p>
          <a:p>
            <a:r>
              <a:rPr lang="en-US" sz="3600" dirty="0" smtClean="0">
                <a:effectLst>
                  <a:glow rad="127000">
                    <a:srgbClr val="180800"/>
                  </a:glow>
                </a:effectLst>
                <a:latin typeface="Franklin Gothic Medium" panose="020B0603020102020204" pitchFamily="34" charset="0"/>
              </a:rPr>
              <a:t>The </a:t>
            </a:r>
            <a:r>
              <a:rPr lang="en-US" sz="3600" dirty="0">
                <a:effectLst>
                  <a:glow rad="127000">
                    <a:srgbClr val="180800"/>
                  </a:glow>
                </a:effectLst>
                <a:latin typeface="Franklin Gothic Medium" panose="020B0603020102020204" pitchFamily="34" charset="0"/>
              </a:rPr>
              <a:t>Lord takes his place in court. He is the great prosecuting </a:t>
            </a:r>
            <a:r>
              <a:rPr lang="en-US" sz="3600" dirty="0" smtClean="0">
                <a:effectLst>
                  <a:glow rad="127000">
                    <a:srgbClr val="180800"/>
                  </a:glow>
                </a:effectLst>
                <a:latin typeface="Franklin Gothic Medium" panose="020B0603020102020204" pitchFamily="34" charset="0"/>
              </a:rPr>
              <a:t>attorney… </a:t>
            </a:r>
            <a:r>
              <a:rPr lang="en-US" sz="2000" dirty="0" smtClean="0">
                <a:effectLst>
                  <a:glow rad="127000">
                    <a:srgbClr val="180800"/>
                  </a:glow>
                </a:effectLst>
                <a:latin typeface="Franklin Gothic Medium" panose="020B0603020102020204" pitchFamily="34" charset="0"/>
              </a:rPr>
              <a:t>Isaiah 3:13-15</a:t>
            </a:r>
            <a:endParaRPr lang="en-US" sz="2000" dirty="0">
              <a:effectLst>
                <a:glow rad="127000">
                  <a:srgbClr val="180800"/>
                </a:glo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06746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erese\Desktop\33_Law and Order\PIX\Judg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colorTemperature colorTemp="9494"/>
                    </a14:imgEffect>
                    <a14:imgEffect>
                      <a14:saturation sat="139000"/>
                    </a14:imgEffect>
                    <a14:imgEffect>
                      <a14:brightnessContrast bright="9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"/>
            <a:ext cx="4546638" cy="681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4343400" y="76200"/>
            <a:ext cx="480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latin typeface="Franklin Gothic Medium" pitchFamily="34" charset="0"/>
                <a:cs typeface="FrankRuehl" pitchFamily="34" charset="-79"/>
              </a:rPr>
              <a:t>The Judge</a:t>
            </a:r>
            <a:endParaRPr lang="en-US" sz="7200" kern="0" dirty="0">
              <a:solidFill>
                <a:schemeClr val="tx1"/>
              </a:solidFill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990600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“I </a:t>
            </a:r>
            <a:r>
              <a:rPr lang="en-US" sz="3200" dirty="0">
                <a:latin typeface="Franklin Gothic Medium" panose="020B0603020102020204" pitchFamily="34" charset="0"/>
              </a:rPr>
              <a:t>saw all the dead people standing before God. There were great people and small people. The books were opened</a:t>
            </a:r>
            <a:r>
              <a:rPr lang="en-US" sz="3200" dirty="0" smtClean="0">
                <a:latin typeface="Franklin Gothic Medium" panose="020B0603020102020204" pitchFamily="34" charset="0"/>
              </a:rPr>
              <a:t>.” </a:t>
            </a:r>
            <a:r>
              <a:rPr lang="en-US" sz="2000" dirty="0">
                <a:latin typeface="Franklin Gothic Medium" panose="020B0603020102020204" pitchFamily="34" charset="0"/>
              </a:rPr>
              <a:t>Revelation 20:12 </a:t>
            </a:r>
            <a:endParaRPr lang="en-US" sz="2000" dirty="0" smtClean="0">
              <a:latin typeface="Franklin Gothic Medium" panose="020B0603020102020204" pitchFamily="34" charset="0"/>
            </a:endParaRPr>
          </a:p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sz="3200" dirty="0" smtClean="0">
                <a:latin typeface="Franklin Gothic Medium" panose="020B0603020102020204" pitchFamily="34" charset="0"/>
              </a:rPr>
              <a:t>“We </a:t>
            </a:r>
            <a:r>
              <a:rPr lang="en-US" sz="3200" dirty="0">
                <a:latin typeface="Franklin Gothic Medium" panose="020B0603020102020204" pitchFamily="34" charset="0"/>
              </a:rPr>
              <a:t>will all stand before God to be judged by Him</a:t>
            </a:r>
            <a:r>
              <a:rPr lang="en-US" sz="3200" dirty="0" smtClean="0">
                <a:latin typeface="Franklin Gothic Medium" panose="020B0603020102020204" pitchFamily="34" charset="0"/>
              </a:rPr>
              <a:t>.”  </a:t>
            </a:r>
            <a:r>
              <a:rPr lang="en-US" sz="2000" dirty="0" smtClean="0">
                <a:latin typeface="Franklin Gothic Medium" panose="020B0603020102020204" pitchFamily="34" charset="0"/>
              </a:rPr>
              <a:t>Rom. </a:t>
            </a:r>
            <a:r>
              <a:rPr lang="en-US" sz="2000" dirty="0">
                <a:latin typeface="Franklin Gothic Medium" panose="020B0603020102020204" pitchFamily="34" charset="0"/>
              </a:rPr>
              <a:t>14:10 </a:t>
            </a:r>
          </a:p>
        </p:txBody>
      </p:sp>
    </p:spTree>
    <p:extLst>
      <p:ext uri="{BB962C8B-B14F-4D97-AF65-F5344CB8AC3E}">
        <p14:creationId xmlns:p14="http://schemas.microsoft.com/office/powerpoint/2010/main" val="4231263807"/>
      </p:ext>
    </p:extLst>
  </p:cSld>
  <p:clrMapOvr>
    <a:masterClrMapping/>
  </p:clrMapOvr>
  <p:transition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allpaper4god.com/en/wp-content/uploads/2011/09/hairs_are_counted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colorTemperature colorTemp="6584"/>
                    </a14:imgEffect>
                    <a14:imgEffect>
                      <a14:saturation sat="75000"/>
                    </a14:imgEffect>
                    <a14:imgEffect>
                      <a14:brightnessContrast bright="2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3" y="0"/>
            <a:ext cx="9148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5867400" y="2438400"/>
            <a:ext cx="2819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Knows everything</a:t>
            </a:r>
            <a:br>
              <a:rPr lang="en-US" sz="4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</a:br>
            <a:endParaRPr lang="en-US" sz="12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  <a:p>
            <a:pPr marL="74295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/>
              <a:buNone/>
              <a:defRPr/>
            </a:pP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FrankRuehl" pitchFamily="34" charset="-79"/>
              </a:rPr>
              <a:t> </a:t>
            </a:r>
            <a:endParaRPr lang="en-US" sz="2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FrankRuehl" pitchFamily="34" charset="-79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4800" y="836"/>
            <a:ext cx="4114800" cy="266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z="7200" kern="0" dirty="0" smtClean="0">
                <a:solidFill>
                  <a:schemeClr val="tx1"/>
                </a:solidFill>
                <a:latin typeface="Franklin Gothic Medium" pitchFamily="34" charset="0"/>
                <a:cs typeface="FrankRuehl" pitchFamily="34" charset="-79"/>
              </a:rPr>
              <a:t>The Judge</a:t>
            </a:r>
            <a:endParaRPr lang="en-US" sz="7200" kern="0" dirty="0">
              <a:solidFill>
                <a:schemeClr val="tx1"/>
              </a:solidFill>
              <a:latin typeface="Franklin Gothic Medium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3654088"/>
      </p:ext>
    </p:extLst>
  </p:cSld>
  <p:clrMapOvr>
    <a:masterClrMapping/>
  </p:clrMapOvr>
  <p:transition advClick="0">
    <p:sndAc>
      <p:stSnd>
        <p:snd r:embed="rId2" name="doink-doink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</TotalTime>
  <Words>2090</Words>
  <Application>Microsoft Office PowerPoint</Application>
  <PresentationFormat>On-screen Show (4:3)</PresentationFormat>
  <Paragraphs>255</Paragraphs>
  <Slides>68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Refined</vt:lpstr>
      <vt:lpstr>PowerPoint Presentation</vt:lpstr>
      <vt:lpstr>PowerPoint Presentation</vt:lpstr>
      <vt:lpstr>Next Slide: Song –  Nothing but the Blood  Download Here: http://youtu.be/Ku2TmtjKScQ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Slide: Song –  Were it not for Grace  Download Here: http://youtu.be/5u9q69c9PEs 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Close in Prayer</vt:lpstr>
      <vt:lpstr>PowerPoint Presentation</vt:lpstr>
      <vt:lpstr>Welcome to Aggieland Faith Family Style Worship</vt:lpstr>
      <vt:lpstr>CURRENT SCHEDULE:  See www.Aggielandfaith.org</vt:lpstr>
      <vt:lpstr>Would You Like Prayer or Bible Study at Your House?</vt:lpstr>
      <vt:lpstr>Would You Like Visitation?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Therese Greenberg</cp:lastModifiedBy>
  <cp:revision>143</cp:revision>
  <dcterms:created xsi:type="dcterms:W3CDTF">2012-08-28T02:53:07Z</dcterms:created>
  <dcterms:modified xsi:type="dcterms:W3CDTF">2013-11-13T17:01:25Z</dcterms:modified>
</cp:coreProperties>
</file>